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ppt/tags/tag6.xml" ContentType="application/vnd.openxmlformats-officedocument.presentationml.tags+xml"/>
  <Override PartName="/ppt/notesSlides/notesSlide28.xml" ContentType="application/vnd.openxmlformats-officedocument.presentationml.notesSlide+xml"/>
  <Override PartName="/ppt/tags/tag7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58" r:id="rId3"/>
    <p:sldId id="275" r:id="rId4"/>
    <p:sldId id="273" r:id="rId5"/>
    <p:sldId id="282" r:id="rId6"/>
    <p:sldId id="274" r:id="rId7"/>
    <p:sldId id="281" r:id="rId8"/>
    <p:sldId id="260" r:id="rId9"/>
    <p:sldId id="278" r:id="rId10"/>
    <p:sldId id="285" r:id="rId11"/>
    <p:sldId id="276" r:id="rId12"/>
    <p:sldId id="264" r:id="rId13"/>
    <p:sldId id="261" r:id="rId14"/>
    <p:sldId id="284" r:id="rId15"/>
    <p:sldId id="289" r:id="rId16"/>
    <p:sldId id="286" r:id="rId17"/>
    <p:sldId id="279" r:id="rId18"/>
    <p:sldId id="268" r:id="rId19"/>
    <p:sldId id="287" r:id="rId20"/>
    <p:sldId id="280" r:id="rId21"/>
    <p:sldId id="283" r:id="rId22"/>
    <p:sldId id="288" r:id="rId23"/>
    <p:sldId id="262" r:id="rId24"/>
    <p:sldId id="265" r:id="rId25"/>
    <p:sldId id="263" r:id="rId26"/>
    <p:sldId id="266" r:id="rId27"/>
    <p:sldId id="267" r:id="rId28"/>
    <p:sldId id="270" r:id="rId29"/>
    <p:sldId id="269" r:id="rId30"/>
    <p:sldId id="271" r:id="rId31"/>
    <p:sldId id="272" r:id="rId32"/>
    <p:sldId id="277" r:id="rId33"/>
    <p:sldId id="290" r:id="rId34"/>
    <p:sldId id="292" r:id="rId35"/>
    <p:sldId id="293" r:id="rId36"/>
    <p:sldId id="295" r:id="rId37"/>
    <p:sldId id="294" r:id="rId38"/>
    <p:sldId id="296" r:id="rId39"/>
    <p:sldId id="297" r:id="rId40"/>
    <p:sldId id="291" r:id="rId41"/>
    <p:sldId id="298" r:id="rId42"/>
    <p:sldId id="480" r:id="rId43"/>
    <p:sldId id="481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C475"/>
    <a:srgbClr val="36AFCE"/>
    <a:srgbClr val="1D6FA9"/>
    <a:srgbClr val="7F7F7F"/>
    <a:srgbClr val="F19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79B18A-715B-47F0-9049-8343DAD35A3D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E0710A-EA58-40B7-BC95-630E83B615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36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will present the motivation on why do we use sUTE-Dixon. And we will talk about why do we want to model the field inhomogeneities to achieve a better water fat separation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5089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2907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Short T</a:t>
            </a:r>
            <a:r>
              <a:rPr lang="en-US" sz="1200" baseline="-25000" dirty="0">
                <a:effectLst/>
              </a:rPr>
              <a:t>2</a:t>
            </a:r>
            <a:r>
              <a:rPr lang="en-US" sz="1200" baseline="30000" dirty="0">
                <a:effectLst/>
              </a:rPr>
              <a:t>*</a:t>
            </a:r>
            <a:r>
              <a:rPr lang="en-US" sz="1200" dirty="0">
                <a:effectLst/>
              </a:rPr>
              <a:t> water and fat signals can be reconstructed from a single UTE complex image. (sUTE Dixon)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8822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Short T</a:t>
            </a:r>
            <a:r>
              <a:rPr lang="en-US" sz="1200" baseline="-25000" dirty="0">
                <a:effectLst/>
              </a:rPr>
              <a:t>2</a:t>
            </a:r>
            <a:r>
              <a:rPr lang="en-US" sz="1200" baseline="30000" dirty="0">
                <a:effectLst/>
              </a:rPr>
              <a:t>*</a:t>
            </a:r>
            <a:r>
              <a:rPr lang="en-US" sz="1200" dirty="0">
                <a:effectLst/>
              </a:rPr>
              <a:t> water and fat signals can be reconstructed from a single UTE complex image. (sUTE Dixon)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3961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Short T</a:t>
            </a:r>
            <a:r>
              <a:rPr lang="en-US" sz="1200" baseline="-25000" dirty="0">
                <a:effectLst/>
              </a:rPr>
              <a:t>2</a:t>
            </a:r>
            <a:r>
              <a:rPr lang="en-US" sz="1200" baseline="30000" dirty="0">
                <a:effectLst/>
              </a:rPr>
              <a:t>*</a:t>
            </a:r>
            <a:r>
              <a:rPr lang="en-US" sz="1200" dirty="0">
                <a:effectLst/>
              </a:rPr>
              <a:t> water and fat signals can be reconstructed from a single UTE complex image. (sUTE Dixon)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7368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will present the motivation on why do we use sUTE-Dixon. And we will talk about why do we want to model the field inhomogeneities to achieve a better water fat separation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6337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Short T</a:t>
            </a:r>
            <a:r>
              <a:rPr lang="en-US" sz="1200" baseline="-25000" dirty="0">
                <a:effectLst/>
              </a:rPr>
              <a:t>2</a:t>
            </a:r>
            <a:r>
              <a:rPr lang="en-US" sz="1200" baseline="30000" dirty="0">
                <a:effectLst/>
              </a:rPr>
              <a:t>*</a:t>
            </a:r>
            <a:r>
              <a:rPr lang="en-US" sz="1200" dirty="0">
                <a:effectLst/>
              </a:rPr>
              <a:t> water and fat signals can be reconstructed from a single UTE complex image. (sUTE Dixon)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205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471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113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754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20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1381-26D5-4D79-8CAB-44037C812E7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896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Short T</a:t>
            </a:r>
            <a:r>
              <a:rPr lang="en-US" sz="1200" baseline="-25000" dirty="0">
                <a:effectLst/>
              </a:rPr>
              <a:t>2</a:t>
            </a:r>
            <a:r>
              <a:rPr lang="en-US" sz="1200" baseline="30000" dirty="0">
                <a:effectLst/>
              </a:rPr>
              <a:t>*</a:t>
            </a:r>
            <a:r>
              <a:rPr lang="en-US" sz="1200" dirty="0">
                <a:effectLst/>
              </a:rPr>
              <a:t> water and fat signals can be reconstructed from a single UTE complex image. (sUTE Dixon)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573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493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model this phase contributions we use….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83307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238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277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12203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77314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53181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170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767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1381-26D5-4D79-8CAB-44037C812E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210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3064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will present the motivation on why do we use sUTE-Dixon. And we will talk about why do we want to model the field inhomogeneities to achieve a better water fat separation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3394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Short T</a:t>
            </a:r>
            <a:r>
              <a:rPr lang="en-US" sz="1200" baseline="-25000" dirty="0">
                <a:effectLst/>
              </a:rPr>
              <a:t>2</a:t>
            </a:r>
            <a:r>
              <a:rPr lang="en-US" sz="1200" baseline="30000" dirty="0">
                <a:effectLst/>
              </a:rPr>
              <a:t>*</a:t>
            </a:r>
            <a:r>
              <a:rPr lang="en-US" sz="1200" dirty="0">
                <a:effectLst/>
              </a:rPr>
              <a:t> water and fat signals can be reconstructed from a single UTE complex image. (sUTE Dixon)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709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Short T</a:t>
            </a:r>
            <a:r>
              <a:rPr lang="en-US" sz="1200" baseline="-25000" dirty="0">
                <a:effectLst/>
              </a:rPr>
              <a:t>2</a:t>
            </a:r>
            <a:r>
              <a:rPr lang="en-US" sz="1200" baseline="30000" dirty="0">
                <a:effectLst/>
              </a:rPr>
              <a:t>*</a:t>
            </a:r>
            <a:r>
              <a:rPr lang="en-US" sz="1200" dirty="0">
                <a:effectLst/>
              </a:rPr>
              <a:t> water and fat signals can be reconstructed from a single UTE complex image. (sUTE Dixon)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519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Short T</a:t>
            </a:r>
            <a:r>
              <a:rPr lang="en-US" sz="1200" baseline="-25000" dirty="0">
                <a:effectLst/>
              </a:rPr>
              <a:t>2</a:t>
            </a:r>
            <a:r>
              <a:rPr lang="en-US" sz="1200" baseline="30000" dirty="0">
                <a:effectLst/>
              </a:rPr>
              <a:t>*</a:t>
            </a:r>
            <a:r>
              <a:rPr lang="en-US" sz="1200" dirty="0">
                <a:effectLst/>
              </a:rPr>
              <a:t> water and fat signals can be reconstructed from a single UTE complex image. (sUTE Dixon)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971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Short T</a:t>
            </a:r>
            <a:r>
              <a:rPr lang="en-US" sz="1200" baseline="-25000" dirty="0">
                <a:effectLst/>
              </a:rPr>
              <a:t>2</a:t>
            </a:r>
            <a:r>
              <a:rPr lang="en-US" sz="1200" baseline="30000" dirty="0">
                <a:effectLst/>
              </a:rPr>
              <a:t>*</a:t>
            </a:r>
            <a:r>
              <a:rPr lang="en-US" sz="1200" dirty="0">
                <a:effectLst/>
              </a:rPr>
              <a:t> water and fat signals can be reconstructed from a single UTE complex image. (sUTE Dixon)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8017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Short T</a:t>
            </a:r>
            <a:r>
              <a:rPr lang="en-US" sz="1200" baseline="-25000" dirty="0">
                <a:effectLst/>
              </a:rPr>
              <a:t>2</a:t>
            </a:r>
            <a:r>
              <a:rPr lang="en-US" sz="1200" baseline="30000" dirty="0">
                <a:effectLst/>
              </a:rPr>
              <a:t>*</a:t>
            </a:r>
            <a:r>
              <a:rPr lang="en-US" sz="1200" dirty="0">
                <a:effectLst/>
              </a:rPr>
              <a:t> water and fat signals can be reconstructed from a single UTE complex image. (sUTE Dixon)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9866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ffectLst/>
              </a:rPr>
              <a:t>Short T</a:t>
            </a:r>
            <a:r>
              <a:rPr lang="en-US" sz="1200" baseline="-25000" dirty="0">
                <a:effectLst/>
              </a:rPr>
              <a:t>2</a:t>
            </a:r>
            <a:r>
              <a:rPr lang="en-US" sz="1200" baseline="30000" dirty="0">
                <a:effectLst/>
              </a:rPr>
              <a:t>*</a:t>
            </a:r>
            <a:r>
              <a:rPr lang="en-US" sz="1200" dirty="0">
                <a:effectLst/>
              </a:rPr>
              <a:t> water and fat signals can be reconstructed from a single UTE complex image. (sUTE Dixon)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3520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09508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358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1381-26D5-4D79-8CAB-44037C812E7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2870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9FE9B5-3F0A-9B42-89BE-EB0A3EEDEA2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0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1381-26D5-4D79-8CAB-44037C812E7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171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1381-26D5-4D79-8CAB-44037C812E7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90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1381-26D5-4D79-8CAB-44037C812E7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0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we will present the motivation on why do we use sUTE-Dixon. And we will talk about why do we want to model the field inhomogeneities to achieve a better water fat separation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598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3E1381-26D5-4D79-8CAB-44037C812E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323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1AB9-EDFD-B099-454F-3D7DCEFA4B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B1767-A8BF-B80E-1AB9-CF896BA3A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47038-C81B-86AC-E776-52AF5A75C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EF1932-931F-ABCF-3006-F156BF7C1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B86DB-FBA9-DBB6-EB73-C203559A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26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64CF8-FEE3-4DEB-B8D4-3B3BC270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E0C303-F1C9-0D64-DE93-C6B6661261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AB219-FA54-6662-C5DD-10DD4A5E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A7387-532F-9DE1-3657-577DC5C21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DD994-69C6-7B51-D613-538B1AC79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60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516604-C58A-9460-78B2-BE343BB1C6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848EF9-F82E-8B3E-2588-BE2C058713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4F823C-6E0B-4652-D86C-962115CF0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036D3-921E-857F-F969-15EB8DAB5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97D931-2177-EFC3-2279-185B759B3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15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FA1354-27C4-4EBA-AFD1-12CB61BBC6CE}" type="datetime1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1612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4EF59-FE7B-4A20-9409-5E4C65EF2D16}" type="datetime1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398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7351B-3320-459E-9489-564FCDCBE79E}" type="datetime1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70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D0D0-528B-4F3E-84F9-67B39322030D}" type="datetime1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663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BEC1F-5F28-458F-9BDE-7D0FF2FD3EFC}" type="datetime1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688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5C8B3-3F29-4D02-BA95-1E38F3780511}" type="datetime1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8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AAB54-FA0E-43E2-86EE-6FD188F1E65B}" type="datetime1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357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0681D-D267-4EE0-BBD6-37335C760E56}" type="datetime1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99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B875-80D9-C0CA-46D5-D319A8215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E717F-93D1-4E4E-2AA6-599E74E77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0BC3F-C470-3C47-5559-7913D6B2A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AF0D1-8CB3-1299-2DD8-53B825D7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8C146-7685-F282-7EA2-6D029CF06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0034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1B6B9-4A1B-4AEC-AE81-76920C2E440B}" type="datetime1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95244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03B3B-16A4-4F94-8BF0-14F3B28FBB8F}" type="datetime1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927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4967A-0D04-451E-8721-2E74AF7DDBC6}" type="datetime1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294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4B5E6-6F3A-0107-E37F-DE8FF1D73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32638C-5C3C-B03F-92E3-8BD0F4BEB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809B4-4BC5-2612-8193-2440E8D24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0FDCB-D272-2D0F-E44D-7F282FB04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46276-0F4B-C377-5E15-A701C0E4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89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EA5E-119F-D3F7-4B1D-00569B5D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AF8D7-C718-5914-CDDD-343CF0629F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2B2293-29DA-E23B-9D4A-116698624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6541A5-75B1-4AA6-F5AA-DF453F6F3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98AD0-18A1-E9DD-1230-6535C344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58830-2243-AA4B-9CA1-A40D56FE7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92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F1B47-B400-7C0D-3EAF-ACEBB6AD9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EBC41-524C-6895-2CAF-5E38DEAED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6DEBA-4363-7879-1E48-6ACA3A55F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2AFBEE-879E-32AD-6C3A-8ACB7FF04A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7684F9-C5B4-595D-1883-522363758E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5D64CF-4E2E-6F15-24B0-72670926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B6AC8-A7AF-C011-2BCB-939985A0C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2F012A-BFF1-F1B8-05C1-3E00D21F7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174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CD65-8ABF-9ED1-9828-569992A45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E0FA99-B1B5-E63D-D0AF-A2FDF5B52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C83EE-D4B1-8075-941C-F0619B14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362B24-B61A-BCEF-B09F-0B61CA6EA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A3FDBA-BDFF-8B5F-79FD-50AEFAB5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A2DFA-8271-56D7-3601-06832C6F2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E2D501-BD63-4FB4-E1D8-4A0BA1E6E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57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13B2-7572-E974-2588-017EBC82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2D003-577A-56EA-7A40-D8E9B3C6C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082F7-600C-5D0F-8504-9B38E8091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FC9CB0-3987-CEE9-8339-D516067F6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8935F-FA83-A35C-CFAD-8ED48CF73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00E62-FA24-E672-B5C6-F6BE8DFBF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9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1C2C2-51B8-58AB-2B68-1AA280D29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ABC486-6D86-25B1-8540-33713751F3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06A42C-72B5-77A9-EF46-5B030A22F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9D6D1-82CB-81E3-7804-60557F7B7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E40D2-EEF0-4DBB-6253-50878AE3D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55C04-3A39-D8A5-4C03-0F12B176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338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878009-8F42-2C21-BC3E-827C9A31D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277478-8279-8E6B-0AD7-760BC8133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9BBD5D-5DB7-3BAD-F495-0518477C06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E264B-A19B-46EF-9DA2-31EB9C4414A3}" type="datetimeFigureOut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3D650-8BA3-6479-A271-612A323F2E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B7E0B7-4761-0BC0-0B1B-DE37DE8EA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AC5D5-89EC-43FB-9A69-7F09F7447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54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6E54D-6940-4A9F-8B30-96646F05E4F9}" type="datetime1">
              <a:rPr lang="en-US" smtClean="0"/>
              <a:t>8/31/2024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624BD-A5A4-49F0-9E88-BD0F6DD8B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12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100.png"/><Relationship Id="rId18" Type="http://schemas.openxmlformats.org/officeDocument/2006/relationships/image" Target="../media/image13.png"/><Relationship Id="rId3" Type="http://schemas.openxmlformats.org/officeDocument/2006/relationships/notesSlide" Target="../notesSlides/notesSlide9.xml"/><Relationship Id="rId12" Type="http://schemas.openxmlformats.org/officeDocument/2006/relationships/image" Target="../media/image11.jpeg"/><Relationship Id="rId17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110.png"/><Relationship Id="rId20" Type="http://schemas.openxmlformats.org/officeDocument/2006/relationships/image" Target="../media/image15.png"/><Relationship Id="rId1" Type="http://schemas.openxmlformats.org/officeDocument/2006/relationships/tags" Target="../tags/tag1.xml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610.png"/><Relationship Id="rId9" Type="http://schemas.openxmlformats.org/officeDocument/2006/relationships/image" Target="../media/image8.png"/><Relationship Id="rId14" Type="http://schemas.openxmlformats.org/officeDocument/2006/relationships/image" Target="../media/image80.png"/><Relationship Id="rId2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notesSlide" Target="../notesSlides/notesSlide10.xml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11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19.png"/><Relationship Id="rId4" Type="http://schemas.openxmlformats.org/officeDocument/2006/relationships/image" Target="../media/image16.png"/><Relationship Id="rId9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11" Type="http://schemas.openxmlformats.org/officeDocument/2006/relationships/image" Target="../media/image37.png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Relationship Id="rId5" Type="http://schemas.openxmlformats.org/officeDocument/2006/relationships/image" Target="../media/image361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Relationship Id="rId6" Type="http://schemas.openxmlformats.org/officeDocument/2006/relationships/image" Target="../media/image280.png"/><Relationship Id="rId9" Type="http://schemas.openxmlformats.org/officeDocument/2006/relationships/image" Target="../media/image3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60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81.gif"/><Relationship Id="rId4" Type="http://schemas.openxmlformats.org/officeDocument/2006/relationships/image" Target="../media/image80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B105-89FE-9709-0AFB-42D5A748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02587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Robust single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oint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ltra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ime water-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separation</a:t>
            </a:r>
            <a:endParaRPr lang="en-US" dirty="0"/>
          </a:p>
        </p:txBody>
      </p:sp>
      <p:pic>
        <p:nvPicPr>
          <p:cNvPr id="4" name="Picture Placeholder 11">
            <a:extLst>
              <a:ext uri="{FF2B5EF4-FFF2-40B4-BE49-F238E27FC236}">
                <a16:creationId xmlns:a16="http://schemas.microsoft.com/office/drawing/2014/main" id="{FADAA572-748F-43EA-83DD-DE8C5B93CB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15271" b="2483"/>
          <a:stretch/>
        </p:blipFill>
        <p:spPr>
          <a:xfrm>
            <a:off x="914401" y="2732692"/>
            <a:ext cx="10117306" cy="341071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C63CCD-0938-729B-A179-F687FB635690}"/>
              </a:ext>
            </a:extLst>
          </p:cNvPr>
          <p:cNvSpPr txBox="1"/>
          <p:nvPr/>
        </p:nvSpPr>
        <p:spPr>
          <a:xfrm>
            <a:off x="2679192" y="2450498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D76E64-DD98-C0BF-6E2C-D5CD0CF25E50}"/>
              </a:ext>
            </a:extLst>
          </p:cNvPr>
          <p:cNvSpPr txBox="1"/>
          <p:nvPr/>
        </p:nvSpPr>
        <p:spPr>
          <a:xfrm>
            <a:off x="7687056" y="2412136"/>
            <a:ext cx="1609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76B94F-71F8-E4A9-B456-7D79826A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EF07D-7D3E-9E7F-7CED-34CA2E676E2E}"/>
              </a:ext>
            </a:extLst>
          </p:cNvPr>
          <p:cNvSpPr txBox="1"/>
          <p:nvPr/>
        </p:nvSpPr>
        <p:spPr>
          <a:xfrm>
            <a:off x="4950643" y="2027843"/>
            <a:ext cx="2290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By: Mateo Argudo</a:t>
            </a:r>
          </a:p>
        </p:txBody>
      </p:sp>
    </p:spTree>
    <p:extLst>
      <p:ext uri="{BB962C8B-B14F-4D97-AF65-F5344CB8AC3E}">
        <p14:creationId xmlns:p14="http://schemas.microsoft.com/office/powerpoint/2010/main" val="1718816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320015"/>
          </a:xfrm>
        </p:spPr>
        <p:txBody>
          <a:bodyPr>
            <a:normAutofit/>
          </a:bodyPr>
          <a:lstStyle/>
          <a:p>
            <a:r>
              <a:rPr lang="en-US" sz="2400" dirty="0"/>
              <a:t>Signal model</a:t>
            </a:r>
            <a:r>
              <a:rPr lang="en-US" sz="2400" baseline="30000" dirty="0"/>
              <a:t>[1]</a:t>
            </a:r>
            <a:r>
              <a:rPr lang="en-US" sz="2400" dirty="0"/>
              <a:t>: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923411-F1DF-FCA5-B9EF-7C3404430761}"/>
                  </a:ext>
                </a:extLst>
              </p:cNvPr>
              <p:cNvSpPr txBox="1"/>
              <p:nvPr/>
            </p:nvSpPr>
            <p:spPr>
              <a:xfrm>
                <a:off x="2976880" y="2478686"/>
                <a:ext cx="4821039" cy="433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acc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kumimoji="0" lang="en-US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𝑏𝑢𝑙𝑘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C923411-F1DF-FCA5-B9EF-7C3404430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880" y="2478686"/>
                <a:ext cx="4821039" cy="433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70A2926-4658-F069-83B7-EBD40B8D79FC}"/>
                  </a:ext>
                </a:extLst>
              </p:cNvPr>
              <p:cNvSpPr txBox="1"/>
              <p:nvPr/>
            </p:nvSpPr>
            <p:spPr>
              <a:xfrm>
                <a:off x="4561545" y="2449490"/>
                <a:ext cx="1177290" cy="4735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𝑏𝑢𝑙𝑘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70A2926-4658-F069-83B7-EBD40B8D7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45" y="2449490"/>
                <a:ext cx="1177290" cy="473591"/>
              </a:xfrm>
              <a:prstGeom prst="rect">
                <a:avLst/>
              </a:prstGeom>
              <a:blipFill>
                <a:blip r:embed="rId5"/>
                <a:stretch>
                  <a:fillRect r="-5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81A85B99-7957-8A8A-67AC-1C6D745A2CA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541"/>
                <a:ext cx="10515600" cy="232001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Signal model</a:t>
                </a:r>
                <a:r>
                  <a:rPr kumimoji="0" lang="en-US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[1]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: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|</m:t>
                        </m:r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𝑅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∗</m:t>
                        </m:r>
                      </m:sup>
                    </m:sSubSup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𝑇𝐸</m:t>
                    </m:r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|≪1</m:t>
                    </m:r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for UTE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457200" marR="0" lvl="1" indent="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Content Placeholder 2">
                <a:extLst>
                  <a:ext uri="{FF2B5EF4-FFF2-40B4-BE49-F238E27FC236}">
                    <a16:creationId xmlns:a16="http://schemas.microsoft.com/office/drawing/2014/main" id="{81A85B99-7957-8A8A-67AC-1C6D745A2C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541"/>
                <a:ext cx="10515600" cy="2320015"/>
              </a:xfrm>
              <a:prstGeom prst="rect">
                <a:avLst/>
              </a:prstGeom>
              <a:blipFill>
                <a:blip r:embed="rId8"/>
                <a:stretch>
                  <a:fillRect l="-812" t="-3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8E5F68-4CA7-8201-B7C5-A9D0001BDE4F}"/>
                  </a:ext>
                </a:extLst>
              </p:cNvPr>
              <p:cNvSpPr txBox="1"/>
              <p:nvPr/>
            </p:nvSpPr>
            <p:spPr>
              <a:xfrm>
                <a:off x="4204599" y="2608969"/>
                <a:ext cx="4607169" cy="433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acc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𝜓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𝑏𝑢𝑙𝑘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sup>
                      </m:sSup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8E5F68-4CA7-8201-B7C5-A9D0001BDE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599" y="2608969"/>
                <a:ext cx="4607169" cy="4330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sUTE Water-Fat Separation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99A51-2592-A6A9-C2B6-61B51A8E60F4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4A0B0-021E-A734-568A-EFDD77F6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E5E878EC-667C-1FCF-D061-79F51C2C437A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2024 Kronthaler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S, MRI of Short- and Ultrashort-T2 Tissues. Springer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</a:t>
            </a: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2008 Yu, Magn Reson Med 60:1122-1134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D188E60-F916-8771-22C3-E82908B8D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6343" y="3939665"/>
            <a:ext cx="1895740" cy="204816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1EF472-A593-E41D-2C2A-E6247DDA62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4242" y="3990071"/>
            <a:ext cx="1867161" cy="203863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3A1FABC-4232-EA60-F30A-581D981F1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914" t="6631"/>
          <a:stretch/>
        </p:blipFill>
        <p:spPr bwMode="auto">
          <a:xfrm>
            <a:off x="8550260" y="3871880"/>
            <a:ext cx="1863997" cy="2275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C199E9F-4696-3B24-C209-1166207C1275}"/>
              </a:ext>
            </a:extLst>
          </p:cNvPr>
          <p:cNvCxnSpPr>
            <a:cxnSpLocks/>
          </p:cNvCxnSpPr>
          <p:nvPr/>
        </p:nvCxnSpPr>
        <p:spPr>
          <a:xfrm flipH="1">
            <a:off x="3719146" y="2867929"/>
            <a:ext cx="2285414" cy="9548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06711B1-0E74-58C3-AE08-F381D43AE450}"/>
              </a:ext>
            </a:extLst>
          </p:cNvPr>
          <p:cNvCxnSpPr>
            <a:cxnSpLocks/>
            <a:endCxn id="29" idx="0"/>
          </p:cNvCxnSpPr>
          <p:nvPr/>
        </p:nvCxnSpPr>
        <p:spPr>
          <a:xfrm flipH="1">
            <a:off x="6427823" y="2867929"/>
            <a:ext cx="226063" cy="11221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A74B50F-9502-908B-3CA6-20C3947AD40F}"/>
              </a:ext>
            </a:extLst>
          </p:cNvPr>
          <p:cNvCxnSpPr>
            <a:cxnSpLocks/>
            <a:endCxn id="30" idx="0"/>
          </p:cNvCxnSpPr>
          <p:nvPr/>
        </p:nvCxnSpPr>
        <p:spPr>
          <a:xfrm>
            <a:off x="7193417" y="2867929"/>
            <a:ext cx="2288842" cy="10039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6F52F4E-9301-A08B-59F3-F970617D4C23}"/>
              </a:ext>
            </a:extLst>
          </p:cNvPr>
          <p:cNvGrpSpPr/>
          <p:nvPr/>
        </p:nvGrpSpPr>
        <p:grpSpPr>
          <a:xfrm>
            <a:off x="842582" y="4220066"/>
            <a:ext cx="10515600" cy="1866199"/>
            <a:chOff x="838200" y="4444112"/>
            <a:chExt cx="10515600" cy="18661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Content Placeholder 2">
                  <a:extLst>
                    <a:ext uri="{FF2B5EF4-FFF2-40B4-BE49-F238E27FC236}">
                      <a16:creationId xmlns:a16="http://schemas.microsoft.com/office/drawing/2014/main" id="{FBEBA3D7-C830-1EEF-59B1-BF7ECDE457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38200" y="4444112"/>
                  <a:ext cx="10515600" cy="1866199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228600" marR="0" lvl="0" indent="-228600" algn="l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Using: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sz="2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Θ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)=∠(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𝑐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a14:m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228600" marR="0" lvl="0" indent="-228600" algn="l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228600" marR="0" lvl="0" indent="-228600" algn="l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r>
                    <a: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   setting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𝑏𝑢𝑙𝑘</m:t>
                          </m:r>
                        </m:sub>
                      </m:sSub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𝑇𝐸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a14:m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  <a:p>
                  <a:pPr marL="228600" marR="0" lvl="0" indent="-228600" algn="l" defTabSz="914400" rtl="0" eaLnBrk="1" fontAlgn="auto" latinLnBrk="0" hangingPunct="1">
                    <a:lnSpc>
                      <a:spcPct val="90000"/>
                    </a:lnSpc>
                    <a:spcBef>
                      <a:spcPts val="10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endPara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Content Placeholder 2">
                  <a:extLst>
                    <a:ext uri="{FF2B5EF4-FFF2-40B4-BE49-F238E27FC236}">
                      <a16:creationId xmlns:a16="http://schemas.microsoft.com/office/drawing/2014/main" id="{FBEBA3D7-C830-1EEF-59B1-BF7ECDE457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200" y="4444112"/>
                  <a:ext cx="10515600" cy="1866199"/>
                </a:xfrm>
                <a:prstGeom prst="rect">
                  <a:avLst/>
                </a:prstGeom>
                <a:blipFill>
                  <a:blip r:embed="rId13"/>
                  <a:stretch>
                    <a:fillRect l="-754" t="-4248" b="-35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0740405-5095-43DD-A3AA-D5E0CD3E0D91}"/>
                </a:ext>
              </a:extLst>
            </p:cNvPr>
            <p:cNvGrpSpPr/>
            <p:nvPr/>
          </p:nvGrpSpPr>
          <p:grpSpPr>
            <a:xfrm>
              <a:off x="1989286" y="4961601"/>
              <a:ext cx="8143089" cy="815223"/>
              <a:chOff x="1202202" y="1906808"/>
              <a:chExt cx="6650034" cy="8152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A980DB9-23D8-14B9-A78F-23EDB6E53018}"/>
                      </a:ext>
                    </a:extLst>
                  </p:cNvPr>
                  <p:cNvSpPr txBox="1"/>
                  <p:nvPr/>
                </p:nvSpPr>
                <p:spPr>
                  <a:xfrm>
                    <a:off x="1202202" y="1906808"/>
                    <a:ext cx="2316773" cy="81522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𝐼𝑚</m:t>
                              </m:r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acc>
                                <m:accPr>
                                  <m:chr m:val="̃"/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</m:acc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𝑇𝐸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))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sin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⁡(</m:t>
                              </m:r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Θ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𝑇𝐸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))</m:t>
                              </m:r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BA980DB9-23D8-14B9-A78F-23EDB6E5301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02202" y="1906808"/>
                    <a:ext cx="2316773" cy="81522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C8F4FE7-C142-D5B2-1ECC-8AA2FD90CA9B}"/>
                      </a:ext>
                    </a:extLst>
                  </p:cNvPr>
                  <p:cNvSpPr txBox="1"/>
                  <p:nvPr/>
                </p:nvSpPr>
                <p:spPr>
                  <a:xfrm>
                    <a:off x="3518975" y="2083875"/>
                    <a:ext cx="4333261" cy="4168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𝑅𝑒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</m:acc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𝑇𝐸</m:t>
                              </m:r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e>
                          </m:d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func>
                            <m:func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Θ</m:t>
                                  </m:r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𝑇𝐸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kumimoji="0" 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" panose="02040503050406030204" pitchFamily="18" charset="0"/>
                      <a:ea typeface="Cambria" panose="02040503050406030204" pitchFamily="18" charset="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C8F4FE7-C142-D5B2-1ECC-8AA2FD90CA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18975" y="2083875"/>
                    <a:ext cx="4333261" cy="41684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1059C3-E99E-3176-87B8-185CCBC5FB43}"/>
                  </a:ext>
                </a:extLst>
              </p:cNvPr>
              <p:cNvSpPr txBox="1"/>
              <p:nvPr/>
            </p:nvSpPr>
            <p:spPr>
              <a:xfrm>
                <a:off x="2906505" y="2458730"/>
                <a:ext cx="699321" cy="469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acc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51059C3-E99E-3176-87B8-185CCBC5F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505" y="2458730"/>
                <a:ext cx="699321" cy="469167"/>
              </a:xfrm>
              <a:prstGeom prst="rect">
                <a:avLst/>
              </a:prstGeom>
              <a:blipFill>
                <a:blip r:embed="rId16"/>
                <a:stretch>
                  <a:fillRect l="-2609" t="-6494" r="-11304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FCCF90-86B0-4EFC-EB89-7466DF4DA04C}"/>
                  </a:ext>
                </a:extLst>
              </p:cNvPr>
              <p:cNvSpPr txBox="1"/>
              <p:nvPr/>
            </p:nvSpPr>
            <p:spPr>
              <a:xfrm>
                <a:off x="3445743" y="2468137"/>
                <a:ext cx="6006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2FCCF90-86B0-4EFC-EB89-7466DF4DA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5743" y="2468137"/>
                <a:ext cx="600600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7E25C7-D738-C94B-1473-EBA4195AD3E9}"/>
                  </a:ext>
                </a:extLst>
              </p:cNvPr>
              <p:cNvSpPr txBox="1"/>
              <p:nvPr/>
            </p:nvSpPr>
            <p:spPr>
              <a:xfrm>
                <a:off x="5595892" y="2447711"/>
                <a:ext cx="2347425" cy="5091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𝐹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𝑐</m:t>
                          </m:r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B7E25C7-D738-C94B-1473-EBA4195AD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892" y="2447711"/>
                <a:ext cx="2347425" cy="50917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FAE5E24-AC09-165B-CE7D-F9072305084F}"/>
              </a:ext>
            </a:extLst>
          </p:cNvPr>
          <p:cNvCxnSpPr/>
          <p:nvPr/>
        </p:nvCxnSpPr>
        <p:spPr>
          <a:xfrm flipV="1">
            <a:off x="4046343" y="2402840"/>
            <a:ext cx="434217" cy="508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A2385DE-E071-4C89-174D-C0701CBAC1DF}"/>
                  </a:ext>
                </a:extLst>
              </p:cNvPr>
              <p:cNvSpPr txBox="1"/>
              <p:nvPr/>
            </p:nvSpPr>
            <p:spPr>
              <a:xfrm>
                <a:off x="4419120" y="2203449"/>
                <a:ext cx="2514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9A2385DE-E071-4C89-174D-C0701CBAC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120" y="2203449"/>
                <a:ext cx="251441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72CEBE43-0D39-15DC-9057-774E6C8F1D3B}"/>
              </a:ext>
            </a:extLst>
          </p:cNvPr>
          <p:cNvSpPr/>
          <p:nvPr/>
        </p:nvSpPr>
        <p:spPr>
          <a:xfrm rot="16200000">
            <a:off x="5858473" y="2358505"/>
            <a:ext cx="107344" cy="459521"/>
          </a:xfrm>
          <a:prstGeom prst="rightBrace">
            <a:avLst>
              <a:gd name="adj1" fmla="val 8333"/>
              <a:gd name="adj2" fmla="val 5145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D03B30-A272-066D-56FB-1E2E5C64A1AA}"/>
              </a:ext>
            </a:extLst>
          </p:cNvPr>
          <p:cNvSpPr txBox="1"/>
          <p:nvPr/>
        </p:nvSpPr>
        <p:spPr>
          <a:xfrm>
            <a:off x="5742160" y="2213310"/>
            <a:ext cx="1827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4DC06C-CD20-C2A2-08CF-E52D17AA56C0}"/>
                  </a:ext>
                </a:extLst>
              </p:cNvPr>
              <p:cNvSpPr txBox="1"/>
              <p:nvPr/>
            </p:nvSpPr>
            <p:spPr>
              <a:xfrm>
                <a:off x="5762383" y="2361698"/>
                <a:ext cx="3336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4DC06C-CD20-C2A2-08CF-E52D17AA56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383" y="2361698"/>
                <a:ext cx="333617" cy="215444"/>
              </a:xfrm>
              <a:prstGeom prst="rect">
                <a:avLst/>
              </a:prstGeom>
              <a:blipFill>
                <a:blip r:embed="rId22"/>
                <a:stretch>
                  <a:fillRect l="-3636" r="-9091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79726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0.12278 0.01852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92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0.12266 0.01759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33" y="88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06458 0.0162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9" y="81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48148E-6 L 0.06445 0.0175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88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8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800"/>
                            </p:stCondLst>
                            <p:childTnLst>
                              <p:par>
                                <p:cTn id="7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800"/>
                            </p:stCondLst>
                            <p:childTnLst>
                              <p:par>
                                <p:cTn id="7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800"/>
                            </p:stCondLst>
                            <p:childTnLst>
                              <p:par>
                                <p:cTn id="7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800"/>
                            </p:stCondLst>
                            <p:childTnLst>
                              <p:par>
                                <p:cTn id="8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60" grpId="0"/>
      <p:bldP spid="60" grpId="1"/>
      <p:bldP spid="60" grpId="2"/>
      <p:bldP spid="63" grpId="0"/>
      <p:bldP spid="51" grpId="0"/>
      <p:bldP spid="56" grpId="0"/>
      <p:bldP spid="56" grpId="1"/>
      <p:bldP spid="56" grpId="2"/>
      <p:bldP spid="58" grpId="0"/>
      <p:bldP spid="58" grpId="1"/>
      <p:bldP spid="58" grpId="2"/>
      <p:bldP spid="62" grpId="0"/>
      <p:bldP spid="62" grpId="1"/>
      <p:bldP spid="62" grpId="2"/>
      <p:bldP spid="66" grpId="0"/>
      <p:bldP spid="66" grpId="1"/>
      <p:bldP spid="5" grpId="0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10">
                <a:extLst>
                  <a:ext uri="{FF2B5EF4-FFF2-40B4-BE49-F238E27FC236}">
                    <a16:creationId xmlns:a16="http://schemas.microsoft.com/office/drawing/2014/main" id="{25DE8BFF-7930-602F-90E8-5274638AC3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4037"/>
                <a:ext cx="10515600" cy="16049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𝜓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𝑏𝑢𝑙𝑘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→ 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𝑓𝑖𝑙𝑡𝑒𝑟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acc>
                      <m:accPr>
                        <m:chr m:val="̃"/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acc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sSup>
                      <m:s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𝑒</m:t>
                        </m:r>
                      </m:e>
                      <m:sup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sSub>
                          <m:sSub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𝜓</m:t>
                            </m:r>
                          </m:e>
                          <m:sub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𝑏𝑢𝑙𝑘</m:t>
                            </m:r>
                          </m:sub>
                        </m:sSub>
                      </m:sup>
                    </m:sSup>
                  </m:oMath>
                </a14:m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Content Placeholder 10">
                <a:extLst>
                  <a:ext uri="{FF2B5EF4-FFF2-40B4-BE49-F238E27FC236}">
                    <a16:creationId xmlns:a16="http://schemas.microsoft.com/office/drawing/2014/main" id="{25DE8BFF-7930-602F-90E8-5274638AC3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4037"/>
                <a:ext cx="10515600" cy="1604962"/>
              </a:xfrm>
              <a:prstGeom prst="rect">
                <a:avLst/>
              </a:prstGeom>
              <a:blipFill>
                <a:blip r:embed="rId4"/>
                <a:stretch>
                  <a:fillRect l="-1043" t="-4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5AD7F009-F3E5-BA72-6C60-6D66BB69B7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507456"/>
                <a:ext cx="10515600" cy="26695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Main effects: </a:t>
                </a:r>
              </a:p>
              <a:p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 Static field inhomogeneities 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dirty="0"/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Receive/Transmit field inhomogeneities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5AD7F009-F3E5-BA72-6C60-6D66BB69B7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507456"/>
                <a:ext cx="10515600" cy="2669506"/>
              </a:xfrm>
              <a:blipFill>
                <a:blip r:embed="rId5"/>
                <a:stretch>
                  <a:fillRect l="-1043" t="-3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 Contributions in sUTE Dixon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C880E7FB-BE22-C0AD-8739-64CB093585F5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2018 Diefenbach MN </a:t>
            </a: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Magn Reson Med. Sep;80(3):990-1004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E0FA5-725F-D8DB-60B5-FECBE5494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668A91-8BAE-0F48-2C28-D0DB2DCF8AC4}"/>
                  </a:ext>
                </a:extLst>
              </p:cNvPr>
              <p:cNvSpPr txBox="1"/>
              <p:nvPr/>
            </p:nvSpPr>
            <p:spPr>
              <a:xfrm>
                <a:off x="6518851" y="4392941"/>
                <a:ext cx="4601131" cy="471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0, 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𝑠𝑐𝑎𝑛𝑛𝑒𝑟</m:t>
                                </m:r>
                              </m:sub>
                            </m:s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𝑠h𝑖𝑚</m:t>
                                </m:r>
                              </m:sub>
                            </m:s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𝜒</m:t>
                                </m:r>
                              </m:sub>
                            </m:s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𝛿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[1]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668A91-8BAE-0F48-2C28-D0DB2DCF8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851" y="4392941"/>
                <a:ext cx="4601131" cy="4712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4E420E-65E3-C082-9D1B-9F8F0731E405}"/>
              </a:ext>
            </a:extLst>
          </p:cNvPr>
          <p:cNvCxnSpPr/>
          <p:nvPr/>
        </p:nvCxnSpPr>
        <p:spPr>
          <a:xfrm>
            <a:off x="5944673" y="4695638"/>
            <a:ext cx="378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0B862F-BF50-A8A9-8CE6-F15DE44103A3}"/>
              </a:ext>
            </a:extLst>
          </p:cNvPr>
          <p:cNvCxnSpPr/>
          <p:nvPr/>
        </p:nvCxnSpPr>
        <p:spPr>
          <a:xfrm>
            <a:off x="7544403" y="5481791"/>
            <a:ext cx="378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80F545-7922-F600-95E1-B96DB0698012}"/>
                  </a:ext>
                </a:extLst>
              </p:cNvPr>
              <p:cNvSpPr txBox="1"/>
              <p:nvPr/>
            </p:nvSpPr>
            <p:spPr>
              <a:xfrm>
                <a:off x="2200914" y="2483403"/>
                <a:ext cx="2836931" cy="77950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𝐼𝑚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𝑓𝑖𝑙𝑡𝑒𝑟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𝑇𝐸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sin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⁡(</m:t>
                          </m:r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Θ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𝑇𝐸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))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80F545-7922-F600-95E1-B96DB0698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0914" y="2483403"/>
                <a:ext cx="2836931" cy="77950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9F436-B25C-DE09-6398-6ACA45849713}"/>
                  </a:ext>
                </a:extLst>
              </p:cNvPr>
              <p:cNvSpPr txBox="1"/>
              <p:nvPr/>
            </p:nvSpPr>
            <p:spPr>
              <a:xfrm>
                <a:off x="5324474" y="2644409"/>
                <a:ext cx="5306158" cy="42537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𝑊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𝑅𝑒</m:t>
                      </m:r>
                      <m:d>
                        <m:d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𝑓𝑖𝑙𝑡𝑒𝑟</m:t>
                              </m:r>
                            </m:sub>
                          </m:sSub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(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𝑇𝐸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)</m:t>
                          </m:r>
                        </m:e>
                      </m:d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𝐹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24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cos</m:t>
                          </m:r>
                        </m:fName>
                        <m:e>
                          <m:d>
                            <m:d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Θ</m:t>
                              </m:r>
                              <m:d>
                                <m:dPr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𝑇𝐸</m:t>
                                  </m:r>
                                </m:e>
                              </m:d>
                            </m:e>
                          </m:d>
                        </m:e>
                      </m:func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.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79F436-B25C-DE09-6398-6ACA458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4474" y="2644409"/>
                <a:ext cx="5306158" cy="42537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B8360B-72BD-37A9-F68B-1E2738363D79}"/>
                  </a:ext>
                </a:extLst>
              </p:cNvPr>
              <p:cNvSpPr txBox="1"/>
              <p:nvPr/>
            </p:nvSpPr>
            <p:spPr>
              <a:xfrm>
                <a:off x="4879073" y="1345222"/>
                <a:ext cx="2433853" cy="5564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𝜓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𝑏𝑢𝑙𝑘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, </m:t>
                        </m:r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𝑒𝑥𝑝</m:t>
                        </m:r>
                      </m:sub>
                    </m:sSub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≠0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!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CB8360B-72BD-37A9-F68B-1E2738363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073" y="1345222"/>
                <a:ext cx="2433853" cy="556434"/>
              </a:xfrm>
              <a:prstGeom prst="rect">
                <a:avLst/>
              </a:prstGeom>
              <a:blipFill>
                <a:blip r:embed="rId11"/>
                <a:stretch>
                  <a:fillRect t="-13187" r="-500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C1D419-B610-09DE-E66F-BDDBE0A10AF5}"/>
                  </a:ext>
                </a:extLst>
              </p:cNvPr>
              <p:cNvSpPr txBox="1"/>
              <p:nvPr/>
            </p:nvSpPr>
            <p:spPr>
              <a:xfrm>
                <a:off x="4711168" y="3579932"/>
                <a:ext cx="2700355" cy="3341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𝑏𝑢𝑙𝑘</m:t>
                          </m:r>
                        </m:sub>
                      </m:sSub>
                      <m:d>
                        <m:d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e>
                      </m:d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𝜋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𝐵</m:t>
                          </m:r>
                        </m:sub>
                      </m:sSub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𝑡</m:t>
                      </m:r>
                      <m:r>
                        <a:rPr kumimoji="0" 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b>
                          <m:sSub>
                            <m:sSubPr>
                              <m:ctrlP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𝐵</m:t>
                              </m:r>
                            </m:e>
                            <m:sub>
                              <m:r>
                                <a:rPr kumimoji="0" 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C1D419-B610-09DE-E66F-BDDBE0A10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168" y="3579932"/>
                <a:ext cx="2700355" cy="334194"/>
              </a:xfrm>
              <a:prstGeom prst="rect">
                <a:avLst/>
              </a:prstGeom>
              <a:blipFill>
                <a:blip r:embed="rId12"/>
                <a:stretch>
                  <a:fillRect l="-2709" b="-2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533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build="p"/>
      <p:bldP spid="9" grpId="0"/>
      <p:bldP spid="7" grpId="0"/>
      <p:bldP spid="8" grpId="0"/>
      <p:bldP spid="12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Modeling Phase Contributions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916148"/>
          </a:xfrm>
        </p:spPr>
        <p:txBody>
          <a:bodyPr>
            <a:normAutofit/>
          </a:bodyPr>
          <a:lstStyle/>
          <a:p>
            <a:r>
              <a:rPr lang="en-US" sz="2000" dirty="0"/>
              <a:t>B</a:t>
            </a:r>
            <a:r>
              <a:rPr lang="en-US" sz="2000" baseline="-25000" dirty="0"/>
              <a:t>0</a:t>
            </a:r>
            <a:r>
              <a:rPr lang="en-US" sz="2000" dirty="0"/>
              <a:t> inhomogeneities are global effects and are given by: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1E1F86-4455-1671-5F58-26415BCEC4C2}"/>
                  </a:ext>
                </a:extLst>
              </p:cNvPr>
              <p:cNvSpPr txBox="1"/>
              <p:nvPr/>
            </p:nvSpPr>
            <p:spPr>
              <a:xfrm>
                <a:off x="3543443" y="3608362"/>
                <a:ext cx="5716821" cy="402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</m:t>
                        </m:r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scanner</m:t>
                        </m:r>
                      </m:sub>
                    </m:sSub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p>
                    </m:sSubSup>
                    <m:sSubSup>
                      <m:sSub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kumimoji="0" lang="en-US" sz="24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Σ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=−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b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</m:t>
                        </m:r>
                      </m:sup>
                    </m:sSub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𝑙𝑚</m:t>
                        </m:r>
                      </m:sub>
                    </m:sSub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𝑌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𝑙𝑚</m:t>
                        </m:r>
                      </m:sub>
                    </m:sSub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𝑟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𝜃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𝜙</m:t>
                            </m:r>
                          </m:e>
                        </m:d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E1E1F86-4455-1671-5F58-26415BCEC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443" y="3608362"/>
                <a:ext cx="5716821" cy="402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43BCD7B-A309-F815-0562-A36271B1F065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Tx/>
              <a:buAutoNum type="arabicPeriod"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2018 Diefenbach MN </a:t>
            </a: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Magn Reson Med. Sep;80(3):990-1004</a:t>
            </a:r>
            <a:endParaRPr kumimoji="0" lang="de-D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2021 Kronthaler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S, </a:t>
            </a: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Magn Reson Med. 2022; 87: 1771–1783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sv-SE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/>
              </a:rPr>
              <a:t>2009 Shumeli K, Magn Reson Med. 1510-1522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390F8-5C9B-4970-2DC1-FD10D7E5E643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2731-975D-0017-2DCC-A20A0C11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927E85-4020-2C04-5E14-DF85E869FF9D}"/>
                  </a:ext>
                </a:extLst>
              </p:cNvPr>
              <p:cNvSpPr txBox="1"/>
              <p:nvPr/>
            </p:nvSpPr>
            <p:spPr>
              <a:xfrm>
                <a:off x="3145769" y="5107522"/>
                <a:ext cx="6277231" cy="585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lvl="0" defTabSz="457200"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𝜓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𝜒</m:t>
                        </m:r>
                      </m:sub>
                    </m:sSub>
                    <m: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−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𝛾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𝑇𝐸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⋅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−1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 − </m:t>
                            </m:r>
                            <m:f>
                              <m:fPr>
                                <m:ctrlPr>
                                  <a:rPr lang="en-US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  <m:sup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.</m:t>
                    </m:r>
                  </m:oMath>
                </a14:m>
                <a:r>
                  <a:rPr kumimoji="0" lang="en-US" sz="240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3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927E85-4020-2C04-5E14-DF85E869FF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5769" y="5107522"/>
                <a:ext cx="6277231" cy="5852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882645-DF6B-81E3-3178-222637627FB4}"/>
                  </a:ext>
                </a:extLst>
              </p:cNvPr>
              <p:cNvSpPr txBox="1"/>
              <p:nvPr/>
            </p:nvSpPr>
            <p:spPr>
              <a:xfrm>
                <a:off x="4009469" y="2135554"/>
                <a:ext cx="4601131" cy="471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sub>
                    </m:sSub>
                    <m:r>
                      <a:rPr kumimoji="0" 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𝛾</m:t>
                        </m:r>
                      </m:num>
                      <m:den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  <m:r>
                          <a:rPr kumimoji="0" 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𝜋</m:t>
                        </m:r>
                      </m:den>
                    </m:f>
                    <m:sSup>
                      <m:sSupPr>
                        <m:ctrlP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0" lang="en-US" sz="20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0, </m:t>
                                </m:r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𝑠𝑐𝑎𝑛𝑛𝑒𝑟</m:t>
                                </m:r>
                              </m:sub>
                            </m:s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𝑠h𝑖𝑚</m:t>
                                </m:r>
                              </m:sub>
                            </m:s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kumimoji="0" lang="en-US" sz="20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𝜒</m:t>
                                </m:r>
                              </m:sub>
                            </m:sSub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</m:t>
                            </m:r>
                            <m:r>
                              <a:rPr kumimoji="0" lang="en-US" sz="20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𝛿</m:t>
                            </m:r>
                          </m:e>
                        </m:d>
                      </m:e>
                      <m:sup>
                        <m:r>
                          <a:rPr kumimoji="0" 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p>
                    </m:sSup>
                  </m:oMath>
                </a14:m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882645-DF6B-81E3-3178-222637627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469" y="2135554"/>
                <a:ext cx="4601131" cy="471283"/>
              </a:xfrm>
              <a:prstGeom prst="rect">
                <a:avLst/>
              </a:prstGeom>
              <a:blipFill>
                <a:blip r:embed="rId6"/>
                <a:stretch>
                  <a:fillRect l="-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F300F36-5730-5A72-58F8-9A4539B1149B}"/>
              </a:ext>
            </a:extLst>
          </p:cNvPr>
          <p:cNvSpPr txBox="1"/>
          <p:nvPr/>
        </p:nvSpPr>
        <p:spPr>
          <a:xfrm>
            <a:off x="838200" y="2786224"/>
            <a:ext cx="10515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MR scanner inhomogeneities can be modeled by the sum of spherical harmonics (~polynomial) and are mostly lifted by the shim field B</a:t>
            </a:r>
            <a:r>
              <a:rPr lang="en-US" sz="2000" baseline="-25000" dirty="0"/>
              <a:t>shim</a:t>
            </a:r>
            <a:r>
              <a:rPr lang="en-US" sz="2000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403CF2-BCB5-8F82-A7E5-F647109CD3F2}"/>
                  </a:ext>
                </a:extLst>
              </p:cNvPr>
              <p:cNvSpPr txBox="1"/>
              <p:nvPr/>
            </p:nvSpPr>
            <p:spPr>
              <a:xfrm>
                <a:off x="807720" y="4223128"/>
                <a:ext cx="1053592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For the object induced inhomogeneities due to magnetic susceptibility we can use the dipole kernel approximation using the approximate field map of our tissue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𝜒</m:t>
                    </m:r>
                    <m:d>
                      <m:dPr>
                        <m:ctrlP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sz="2000" dirty="0"/>
                  <a:t>: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0403CF2-BCB5-8F82-A7E5-F647109CD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" y="4223128"/>
                <a:ext cx="10535920" cy="707886"/>
              </a:xfrm>
              <a:prstGeom prst="rect">
                <a:avLst/>
              </a:prstGeom>
              <a:blipFill>
                <a:blip r:embed="rId7"/>
                <a:stretch>
                  <a:fillRect l="-521" t="-4310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2C7CD8-EF9E-E2A0-F05D-3F61F2D621C6}"/>
              </a:ext>
            </a:extLst>
          </p:cNvPr>
          <p:cNvCxnSpPr/>
          <p:nvPr/>
        </p:nvCxnSpPr>
        <p:spPr>
          <a:xfrm>
            <a:off x="1197204" y="4902733"/>
            <a:ext cx="14234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7D27642-8239-B20E-8CCF-1E2092D22764}"/>
              </a:ext>
            </a:extLst>
          </p:cNvPr>
          <p:cNvCxnSpPr>
            <a:cxnSpLocks/>
          </p:cNvCxnSpPr>
          <p:nvPr/>
        </p:nvCxnSpPr>
        <p:spPr>
          <a:xfrm>
            <a:off x="5940520" y="5780997"/>
            <a:ext cx="11390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8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Modeling Phase Contributions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B</a:t>
            </a:r>
            <a:r>
              <a:rPr lang="en-US" sz="2400" baseline="-25000" dirty="0"/>
              <a:t>1 </a:t>
            </a:r>
            <a:r>
              <a:rPr lang="en-US" sz="2400" dirty="0"/>
              <a:t>field inhomogeneity is a local effect</a:t>
            </a:r>
          </a:p>
          <a:p>
            <a:endParaRPr lang="en-US" sz="2400" dirty="0"/>
          </a:p>
          <a:p>
            <a:r>
              <a:rPr lang="en-US" sz="2400" dirty="0"/>
              <a:t>It generates from the transmitter/receiver field, depending on the connectivity of the tissue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43BCD7B-A309-F815-0562-A36271B1F065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2021 Kronthaler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S, </a:t>
            </a: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Magn Reson Med. 2022; 87: 1771–1783</a:t>
            </a:r>
          </a:p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sv-SE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/>
              </a:rPr>
              <a:t>2009 Shumeli K, Magn Reson Med. 1510-1522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390F8-5C9B-4970-2DC1-FD10D7E5E643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2731-975D-0017-2DCC-A20A0C11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FFC4-5F33-DF75-E069-EBCEF2082EC3}"/>
                  </a:ext>
                </a:extLst>
              </p:cNvPr>
              <p:cNvSpPr txBox="1"/>
              <p:nvPr/>
            </p:nvSpPr>
            <p:spPr>
              <a:xfrm>
                <a:off x="838200" y="3946161"/>
                <a:ext cx="10535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Borders between distinctive tissues have high distortions due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effects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FFC4-5F33-DF75-E069-EBCEF208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46161"/>
                <a:ext cx="10535920" cy="461665"/>
              </a:xfrm>
              <a:prstGeom prst="rect">
                <a:avLst/>
              </a:prstGeom>
              <a:blipFill>
                <a:blip r:embed="rId4"/>
                <a:stretch>
                  <a:fillRect l="-81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0FEEDF7-5E64-69F8-7440-10855B96949F}"/>
              </a:ext>
            </a:extLst>
          </p:cNvPr>
          <p:cNvSpPr txBox="1"/>
          <p:nvPr/>
        </p:nvSpPr>
        <p:spPr>
          <a:xfrm>
            <a:off x="847627" y="4881459"/>
            <a:ext cx="10515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Phase is locally smooth and slow varying with a polynomial envelope.</a:t>
            </a:r>
            <a:r>
              <a:rPr lang="en-US" sz="2400" dirty="0"/>
              <a:t> Hence a polynomial fit may be used</a:t>
            </a:r>
            <a:endParaRPr lang="en-US" sz="2400" baseline="30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22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</a:t>
            </a:r>
            <a:endParaRPr lang="en-US" sz="4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520891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effects are comprised of scanner, shim and susceptibility fields</a:t>
                </a:r>
              </a:p>
              <a:p>
                <a:endParaRPr lang="en-US" sz="24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24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Δ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𝐵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0,  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𝑠𝑐𝑎𝑛𝑛𝑒𝑟</m:t>
                        </m:r>
                      </m:sub>
                    </m:sSub>
                  </m:oMath>
                </a14:m>
                <a:r>
                  <a:rPr lang="en-US" sz="2400" dirty="0"/>
                  <a:t> is mostly countered by the shim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𝑠h𝑖𝑚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520891"/>
              </a:xfrm>
              <a:blipFill>
                <a:blip r:embed="rId3"/>
                <a:stretch>
                  <a:fillRect l="-812" t="-5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43BCD7B-A309-F815-0562-A36271B1F065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390F8-5C9B-4970-2DC1-FD10D7E5E643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2731-975D-0017-2DCC-A20A0C11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B948C3-F4E2-7E5F-2F7F-5B33847A44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9770" y="3667027"/>
                <a:ext cx="10515600" cy="5938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effects</a:t>
                </a:r>
                <a:r>
                  <a:rPr lang="en-US" sz="2400" baseline="-25000" dirty="0"/>
                  <a:t> </a:t>
                </a:r>
                <a:r>
                  <a:rPr lang="en-US" sz="2400" dirty="0"/>
                  <a:t>may be modeled using the dipole kernel approximation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𝜒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DFB948C3-F4E2-7E5F-2F7F-5B33847A4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70" y="3667027"/>
                <a:ext cx="10515600" cy="593888"/>
              </a:xfrm>
              <a:prstGeom prst="rect">
                <a:avLst/>
              </a:prstGeom>
              <a:blipFill>
                <a:blip r:embed="rId4"/>
                <a:stretch>
                  <a:fillRect l="-812" t="-1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EE1907A-DB6A-3AFB-F987-ABB0F92919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4496586"/>
                <a:ext cx="10515600" cy="59388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effects are smooth and have a characteristic polynomial envelope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DEE1907A-DB6A-3AFB-F987-ABB0F9291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96586"/>
                <a:ext cx="10515600" cy="593888"/>
              </a:xfrm>
              <a:prstGeom prst="rect">
                <a:avLst/>
              </a:prstGeom>
              <a:blipFill>
                <a:blip r:embed="rId5"/>
                <a:stretch>
                  <a:fillRect l="-812" t="-13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3AA003B-7855-2ECC-EB13-00BEB01E9E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410985"/>
                <a:ext cx="10515600" cy="78483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inhomogeneities may modeled using a 2</a:t>
                </a:r>
                <a:r>
                  <a:rPr lang="en-US" sz="2400" baseline="30000" dirty="0"/>
                  <a:t>nd </a:t>
                </a:r>
                <a:r>
                  <a:rPr lang="en-US" sz="2400" dirty="0"/>
                  <a:t>Degree 3D polynomial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13AA003B-7855-2ECC-EB13-00BEB01E9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10985"/>
                <a:ext cx="10515600" cy="784831"/>
              </a:xfrm>
              <a:prstGeom prst="rect">
                <a:avLst/>
              </a:prstGeom>
              <a:blipFill>
                <a:blip r:embed="rId6"/>
                <a:stretch>
                  <a:fillRect l="-812" t="-10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074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Measuring phase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465"/>
            <a:ext cx="10515600" cy="4097497"/>
          </a:xfrm>
        </p:spPr>
        <p:txBody>
          <a:bodyPr>
            <a:normAutofit/>
          </a:bodyPr>
          <a:lstStyle/>
          <a:p>
            <a:r>
              <a:rPr lang="en-US" sz="2400" dirty="0"/>
              <a:t>The experiment</a:t>
            </a:r>
          </a:p>
          <a:p>
            <a:r>
              <a:rPr lang="en-US" sz="2400" dirty="0"/>
              <a:t>Qualitative assessment of induced phase contributions</a:t>
            </a:r>
          </a:p>
          <a:p>
            <a:r>
              <a:rPr lang="en-US" sz="2400" dirty="0">
                <a:effectLst/>
              </a:rPr>
              <a:t>Validation of modeling assumptions</a:t>
            </a:r>
          </a:p>
          <a:p>
            <a:r>
              <a:rPr lang="en-US" sz="2400" dirty="0"/>
              <a:t>Qualitative and quantitative assessment of modeled contributions</a:t>
            </a:r>
            <a:endParaRPr lang="en-US" sz="2400" dirty="0">
              <a:effectLst/>
            </a:endParaRPr>
          </a:p>
          <a:p>
            <a:endParaRPr lang="en-US" sz="24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EAD22-0DEE-AC02-F66D-2600759C6D81}"/>
              </a:ext>
            </a:extLst>
          </p:cNvPr>
          <p:cNvSpPr txBox="1"/>
          <p:nvPr/>
        </p:nvSpPr>
        <p:spPr>
          <a:xfrm>
            <a:off x="838200" y="1406769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E3E362-D881-F8DB-D7E9-51AC4D953771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accent4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523CC-D59A-DB1C-2A50-12C1DF1D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4567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Measuring Phase Contributions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1987"/>
                <a:ext cx="10515600" cy="4880888"/>
              </a:xfrm>
            </p:spPr>
            <p:txBody>
              <a:bodyPr>
                <a:normAutofit/>
              </a:bodyPr>
              <a:lstStyle/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r>
                  <a:rPr lang="en-US" sz="2400" dirty="0"/>
                  <a:t>A thoracic coil is used to enhance the signal</a:t>
                </a:r>
              </a:p>
              <a:p>
                <a:r>
                  <a:rPr lang="en-US" sz="2400" dirty="0"/>
                  <a:t>To avoid velocity effects it was let to rest before scanning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maps are acquired via a three-echo Dixon and DREAM</a:t>
                </a:r>
                <a:r>
                  <a:rPr lang="en-US" sz="2400" baseline="30000" dirty="0"/>
                  <a:t> </a:t>
                </a:r>
                <a:r>
                  <a:rPr lang="en-US" sz="2400" dirty="0"/>
                  <a:t>respectively</a:t>
                </a:r>
                <a:r>
                  <a:rPr lang="en-US" sz="2400" baseline="30000" dirty="0"/>
                  <a:t>1</a:t>
                </a:r>
              </a:p>
              <a:p>
                <a:r>
                  <a:rPr lang="en-US" sz="2400" dirty="0"/>
                  <a:t>We measure water </a:t>
                </a:r>
                <a:r>
                  <a:rPr lang="en-US" sz="2400" b="1" dirty="0"/>
                  <a:t>w/wo</a:t>
                </a:r>
                <a:r>
                  <a:rPr lang="en-US" sz="2400" dirty="0"/>
                  <a:t> added salt to assess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-map changes while keeping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untouched</a:t>
                </a:r>
                <a:endParaRPr lang="en-US" sz="3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1987"/>
                <a:ext cx="10515600" cy="4880888"/>
              </a:xfrm>
              <a:blipFill>
                <a:blip r:embed="rId3"/>
                <a:stretch>
                  <a:fillRect l="-812" r="-1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43BCD7B-A309-F815-0562-A36271B1F065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2012 </a:t>
            </a:r>
            <a:r>
              <a:rPr kumimoji="0" 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Nehrke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/>
              </a:rPr>
              <a:t>k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, </a:t>
            </a: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Magn Reson Med. 2022; 87: 1517-1526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390F8-5C9B-4970-2DC1-FD10D7E5E643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2731-975D-0017-2DCC-A20A0C11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C4E9C0-EA62-826B-CC90-D6702B1DC2A0}"/>
              </a:ext>
            </a:extLst>
          </p:cNvPr>
          <p:cNvGrpSpPr/>
          <p:nvPr/>
        </p:nvGrpSpPr>
        <p:grpSpPr>
          <a:xfrm>
            <a:off x="3881068" y="1464028"/>
            <a:ext cx="4429863" cy="2600688"/>
            <a:chOff x="4576550" y="1467127"/>
            <a:chExt cx="4429863" cy="260068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55D714B-FA4D-D73E-FE09-66C4F3529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6550" y="1467127"/>
              <a:ext cx="3038899" cy="260068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BE63B30-50DB-977E-3049-9E4860055FD2}"/>
                </a:ext>
              </a:extLst>
            </p:cNvPr>
            <p:cNvSpPr/>
            <p:nvPr/>
          </p:nvSpPr>
          <p:spPr>
            <a:xfrm>
              <a:off x="7984503" y="2238865"/>
              <a:ext cx="169682" cy="197963"/>
            </a:xfrm>
            <a:prstGeom prst="rect">
              <a:avLst/>
            </a:prstGeom>
            <a:solidFill>
              <a:srgbClr val="F7C47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653743-A10E-D0FD-0A94-A68D0D5C925D}"/>
                </a:ext>
              </a:extLst>
            </p:cNvPr>
            <p:cNvSpPr/>
            <p:nvPr/>
          </p:nvSpPr>
          <p:spPr>
            <a:xfrm>
              <a:off x="7984503" y="2569508"/>
              <a:ext cx="169682" cy="197963"/>
            </a:xfrm>
            <a:prstGeom prst="rect">
              <a:avLst/>
            </a:prstGeom>
            <a:solidFill>
              <a:srgbClr val="36AFCE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9A0ED8-95AE-9C9F-A0B7-ACEAF359734F}"/>
                </a:ext>
              </a:extLst>
            </p:cNvPr>
            <p:cNvSpPr txBox="1"/>
            <p:nvPr/>
          </p:nvSpPr>
          <p:spPr>
            <a:xfrm>
              <a:off x="8214786" y="2491498"/>
              <a:ext cx="791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Water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655675C-ABDE-0037-4265-1A782E7619B9}"/>
                </a:ext>
              </a:extLst>
            </p:cNvPr>
            <p:cNvSpPr txBox="1"/>
            <p:nvPr/>
          </p:nvSpPr>
          <p:spPr>
            <a:xfrm>
              <a:off x="8214786" y="2143614"/>
              <a:ext cx="5180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Fat</a:t>
              </a:r>
            </a:p>
          </p:txBody>
        </p:sp>
      </p:grpSp>
      <p:sp>
        <p:nvSpPr>
          <p:cNvPr id="13" name="Right Brace 12">
            <a:extLst>
              <a:ext uri="{FF2B5EF4-FFF2-40B4-BE49-F238E27FC236}">
                <a16:creationId xmlns:a16="http://schemas.microsoft.com/office/drawing/2014/main" id="{BF9DC73F-D196-87E0-3EBF-5B943E771DA4}"/>
              </a:ext>
            </a:extLst>
          </p:cNvPr>
          <p:cNvSpPr/>
          <p:nvPr/>
        </p:nvSpPr>
        <p:spPr>
          <a:xfrm flipH="1">
            <a:off x="3730236" y="2699794"/>
            <a:ext cx="231486" cy="664628"/>
          </a:xfrm>
          <a:prstGeom prst="rightBrace">
            <a:avLst/>
          </a:prstGeom>
          <a:ln w="28575">
            <a:solidFill>
              <a:srgbClr val="36AFC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6EFE7C6-0735-C261-7CE9-7D839B4330E0}"/>
              </a:ext>
            </a:extLst>
          </p:cNvPr>
          <p:cNvSpPr/>
          <p:nvPr/>
        </p:nvSpPr>
        <p:spPr>
          <a:xfrm flipH="1">
            <a:off x="3730236" y="2310275"/>
            <a:ext cx="231486" cy="362789"/>
          </a:xfrm>
          <a:prstGeom prst="rightBrace">
            <a:avLst/>
          </a:prstGeom>
          <a:ln w="28575">
            <a:solidFill>
              <a:srgbClr val="F7C4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43D382-9D68-4891-FE06-80E8E7682731}"/>
              </a:ext>
            </a:extLst>
          </p:cNvPr>
          <p:cNvSpPr txBox="1"/>
          <p:nvPr/>
        </p:nvSpPr>
        <p:spPr>
          <a:xfrm>
            <a:off x="3223792" y="2294368"/>
            <a:ext cx="5387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 1x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3x</a:t>
            </a:r>
          </a:p>
        </p:txBody>
      </p:sp>
    </p:spTree>
    <p:extLst>
      <p:ext uri="{BB962C8B-B14F-4D97-AF65-F5344CB8AC3E}">
        <p14:creationId xmlns:p14="http://schemas.microsoft.com/office/powerpoint/2010/main" val="2185857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500" dirty="0"/>
                  <a:t>As 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500" dirty="0"/>
                  <a:t> inhomogeneities have a very low effect ~0.1 rad</a:t>
                </a:r>
              </a:p>
              <a:p>
                <a:endParaRPr lang="en-US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70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the Induced Phases Qualitatively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F76F905-6621-1255-1F41-301235CCDBC4}"/>
              </a:ext>
            </a:extLst>
          </p:cNvPr>
          <p:cNvSpPr txBox="1"/>
          <p:nvPr/>
        </p:nvSpPr>
        <p:spPr>
          <a:xfrm>
            <a:off x="7514603" y="5712659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UTE phase contour w. salt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0F6DDA-86E1-79D6-E29C-92D8D558EC55}"/>
              </a:ext>
            </a:extLst>
          </p:cNvPr>
          <p:cNvSpPr txBox="1"/>
          <p:nvPr/>
        </p:nvSpPr>
        <p:spPr>
          <a:xfrm>
            <a:off x="4917096" y="5712659"/>
            <a:ext cx="21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induced phase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AA9A-213A-E4D7-F7A1-A794CFC3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8B8005-6DBB-B53A-E1C5-831D492A20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8" b="42047" l="6899" r="249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44" t="4001" r="72802" b="53726"/>
          <a:stretch/>
        </p:blipFill>
        <p:spPr>
          <a:xfrm>
            <a:off x="1876652" y="2972764"/>
            <a:ext cx="2903019" cy="28170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61C839-FF79-2270-B9DC-D7D3C2EE717A}"/>
              </a:ext>
            </a:extLst>
          </p:cNvPr>
          <p:cNvSpPr txBox="1"/>
          <p:nvPr/>
        </p:nvSpPr>
        <p:spPr>
          <a:xfrm>
            <a:off x="2177939" y="5712659"/>
            <a:ext cx="213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UTE phase w. salt</a:t>
            </a:r>
            <a:endParaRPr kumimoji="0" lang="en-US" sz="18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E50FFA-8DC8-1826-A521-F9F9A5B903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1" t="13694" r="17953" b="9406"/>
          <a:stretch/>
        </p:blipFill>
        <p:spPr>
          <a:xfrm>
            <a:off x="7988996" y="3133735"/>
            <a:ext cx="2664782" cy="262608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5C76EB6-BD02-8933-6D66-2B375FEA2B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356" y="3133735"/>
            <a:ext cx="690663" cy="24224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A6633C-45EF-C193-97A2-605C66D0726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733" b="79006" l="18800" r="71400">
                        <a14:foregroundMark x1="27800" y1="72050" x2="26800" y2="32174"/>
                        <a14:foregroundMark x1="21600" y1="43602" x2="65700" y2="39503"/>
                        <a14:foregroundMark x1="62600" y1="34534" x2="64300" y2="66087"/>
                        <a14:foregroundMark x1="62700" y1="34410" x2="62600" y2="30186"/>
                        <a14:foregroundMark x1="63500" y1="31429" x2="25300" y2="31553"/>
                        <a14:foregroundMark x1="66400" y1="46087" x2="65800" y2="51304"/>
                        <a14:foregroundMark x1="66200" y1="45093" x2="66500" y2="43354"/>
                        <a14:backgroundMark x1="33500" y1="71304" x2="22600" y2="70435"/>
                        <a14:backgroundMark x1="50800" y1="70559" x2="65700" y2="70559"/>
                        <a14:backgroundMark x1="67600" y1="58509" x2="68200" y2="39255"/>
                        <a14:backgroundMark x1="22500" y1="28696" x2="67100" y2="277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58" t="22400" r="29054" b="21546"/>
          <a:stretch/>
        </p:blipFill>
        <p:spPr>
          <a:xfrm>
            <a:off x="5015756" y="3621212"/>
            <a:ext cx="1898662" cy="16511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6BAFA4-F300-E3D8-F4B4-28B6BFFED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762" y="3133734"/>
            <a:ext cx="690663" cy="242247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F3B280D-15BC-EC78-1E1D-DA13F4855E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044" y="3247536"/>
            <a:ext cx="548565" cy="23211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C26BBE-108C-7276-6915-6AD7A10C2A24}"/>
                  </a:ext>
                </a:extLst>
              </p:cNvPr>
              <p:cNvSpPr txBox="1"/>
              <p:nvPr/>
            </p:nvSpPr>
            <p:spPr>
              <a:xfrm>
                <a:off x="846161" y="2375554"/>
                <a:ext cx="10515600" cy="513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500" dirty="0"/>
                  <a:t>inhomogeneities are smooth and have a polynomial envelope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AC26BBE-108C-7276-6915-6AD7A10C2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61" y="2375554"/>
                <a:ext cx="10515600" cy="513282"/>
              </a:xfrm>
              <a:prstGeom prst="rect">
                <a:avLst/>
              </a:prstGeom>
              <a:blipFill>
                <a:blip r:embed="rId11"/>
                <a:stretch>
                  <a:fillRect t="-4762" b="-2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68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/>
                  <a:t>We validate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phase comparing the field maps directly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aseline="-25000" dirty="0"/>
                  <a:t> </a:t>
                </a:r>
                <a:r>
                  <a:rPr lang="en-US" sz="2400" dirty="0"/>
                  <a:t>is validated qualitatively since DREAM measures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%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instead of rads and direct comparison is difficult e.g. flatness, curvature</a:t>
                </a:r>
                <a:endParaRPr lang="en-US" baseline="-25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Validating the Modeled Phases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50F6DDA-86E1-79D6-E29C-92D8D558EC55}"/>
              </a:ext>
            </a:extLst>
          </p:cNvPr>
          <p:cNvSpPr txBox="1"/>
          <p:nvPr/>
        </p:nvSpPr>
        <p:spPr>
          <a:xfrm>
            <a:off x="1278681" y="5322654"/>
            <a:ext cx="4496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</a:t>
            </a:r>
            <a:r>
              <a:rPr kumimoji="0" lang="en-U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0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induced phases a) modeled b) measured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AA9A-213A-E4D7-F7A1-A794CFC3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B2DEF0-A9D9-1183-53FB-3F566B56B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168" y="3429000"/>
            <a:ext cx="5097512" cy="1893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CDA4CB-34EA-C680-8449-356138D69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566" y="3123013"/>
            <a:ext cx="4465089" cy="318177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5D1DD5-182C-37C0-928F-F2B5DF9446F7}"/>
              </a:ext>
            </a:extLst>
          </p:cNvPr>
          <p:cNvCxnSpPr/>
          <p:nvPr/>
        </p:nvCxnSpPr>
        <p:spPr>
          <a:xfrm>
            <a:off x="6174557" y="2966905"/>
            <a:ext cx="102752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F69FD6-D262-33C3-9FF0-856375DF045E}"/>
              </a:ext>
            </a:extLst>
          </p:cNvPr>
          <p:cNvCxnSpPr/>
          <p:nvPr/>
        </p:nvCxnSpPr>
        <p:spPr>
          <a:xfrm>
            <a:off x="6551633" y="3723592"/>
            <a:ext cx="3959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19216B-0AFE-B6D3-6AD2-62623488E065}"/>
              </a:ext>
            </a:extLst>
          </p:cNvPr>
          <p:cNvCxnSpPr/>
          <p:nvPr/>
        </p:nvCxnSpPr>
        <p:spPr>
          <a:xfrm>
            <a:off x="6519603" y="5469121"/>
            <a:ext cx="39592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8726F30-8FD5-1CDD-29DD-B00CBD7B3BDF}"/>
              </a:ext>
            </a:extLst>
          </p:cNvPr>
          <p:cNvCxnSpPr>
            <a:cxnSpLocks/>
          </p:cNvCxnSpPr>
          <p:nvPr/>
        </p:nvCxnSpPr>
        <p:spPr>
          <a:xfrm>
            <a:off x="7409467" y="2966908"/>
            <a:ext cx="1219985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79E8E95D-0C49-703F-DF12-E8E34E7C52C8}"/>
              </a:ext>
            </a:extLst>
          </p:cNvPr>
          <p:cNvSpPr/>
          <p:nvPr/>
        </p:nvSpPr>
        <p:spPr>
          <a:xfrm>
            <a:off x="9068589" y="3525629"/>
            <a:ext cx="1272619" cy="537326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4E82A20-2C79-8178-0945-D1B42C2BAF80}"/>
              </a:ext>
            </a:extLst>
          </p:cNvPr>
          <p:cNvSpPr/>
          <p:nvPr/>
        </p:nvSpPr>
        <p:spPr>
          <a:xfrm>
            <a:off x="9195065" y="5213846"/>
            <a:ext cx="1272619" cy="537326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5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20299"/>
            <a:ext cx="10515600" cy="836051"/>
          </a:xfrm>
        </p:spPr>
        <p:txBody>
          <a:bodyPr>
            <a:normAutofit/>
          </a:bodyPr>
          <a:lstStyle/>
          <a:p>
            <a:r>
              <a:rPr lang="en-US" sz="2000" dirty="0"/>
              <a:t>The B</a:t>
            </a:r>
            <a:r>
              <a:rPr lang="en-US" sz="2000" baseline="-25000" dirty="0"/>
              <a:t>0 </a:t>
            </a:r>
            <a:r>
              <a:rPr lang="en-US" sz="2000" dirty="0"/>
              <a:t>modeled contribution cannot fit the raw phase correctly.</a:t>
            </a:r>
            <a:endParaRPr lang="en-US" sz="3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the Modeled Phases Qualitatively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AA9A-213A-E4D7-F7A1-A794CFC3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069D8D0-E322-51CF-A3C9-20DD31CC6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302" y="1472638"/>
            <a:ext cx="6591396" cy="389573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6C84473-D51F-3233-E3A9-BB18C83FDF75}"/>
              </a:ext>
            </a:extLst>
          </p:cNvPr>
          <p:cNvSpPr txBox="1">
            <a:spLocks/>
          </p:cNvSpPr>
          <p:nvPr/>
        </p:nvSpPr>
        <p:spPr>
          <a:xfrm>
            <a:off x="838200" y="5512732"/>
            <a:ext cx="10515600" cy="836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The B</a:t>
            </a:r>
            <a:r>
              <a:rPr lang="en-US" sz="2000" baseline="-25000" dirty="0"/>
              <a:t>1</a:t>
            </a:r>
            <a:r>
              <a:rPr lang="en-US" sz="2000" dirty="0"/>
              <a:t> modeled phase can adapt to the slight curvature of the phase inside the phantom</a:t>
            </a:r>
            <a:endParaRPr lang="en-US" sz="32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076A84-3FF9-A632-875A-EC51DACF72E9}"/>
              </a:ext>
            </a:extLst>
          </p:cNvPr>
          <p:cNvCxnSpPr/>
          <p:nvPr/>
        </p:nvCxnSpPr>
        <p:spPr>
          <a:xfrm flipV="1">
            <a:off x="2800302" y="3429000"/>
            <a:ext cx="452486" cy="2356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6BB089-ACB9-0FC3-D691-EAA20E1DAC14}"/>
              </a:ext>
            </a:extLst>
          </p:cNvPr>
          <p:cNvCxnSpPr/>
          <p:nvPr/>
        </p:nvCxnSpPr>
        <p:spPr>
          <a:xfrm flipV="1">
            <a:off x="2914995" y="4995577"/>
            <a:ext cx="452486" cy="2356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4DEEC0-9A8C-F224-2BE6-9E62CC042CE1}"/>
              </a:ext>
            </a:extLst>
          </p:cNvPr>
          <p:cNvCxnSpPr/>
          <p:nvPr/>
        </p:nvCxnSpPr>
        <p:spPr>
          <a:xfrm flipV="1">
            <a:off x="8261565" y="5591037"/>
            <a:ext cx="452486" cy="2356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25C1421-5723-2130-8C36-63951A940AB3}"/>
              </a:ext>
            </a:extLst>
          </p:cNvPr>
          <p:cNvCxnSpPr>
            <a:cxnSpLocks/>
          </p:cNvCxnSpPr>
          <p:nvPr/>
        </p:nvCxnSpPr>
        <p:spPr>
          <a:xfrm flipH="1" flipV="1">
            <a:off x="9068438" y="3370341"/>
            <a:ext cx="461276" cy="176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FF49098-65EE-0821-F472-A7AD3A8DFE6F}"/>
              </a:ext>
            </a:extLst>
          </p:cNvPr>
          <p:cNvCxnSpPr>
            <a:cxnSpLocks/>
          </p:cNvCxnSpPr>
          <p:nvPr/>
        </p:nvCxnSpPr>
        <p:spPr>
          <a:xfrm flipH="1" flipV="1">
            <a:off x="9068438" y="4907330"/>
            <a:ext cx="461276" cy="176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A450783-DD00-CC3B-758D-4AFE5C4EF8E5}"/>
              </a:ext>
            </a:extLst>
          </p:cNvPr>
          <p:cNvCxnSpPr>
            <a:cxnSpLocks/>
          </p:cNvCxnSpPr>
          <p:nvPr/>
        </p:nvCxnSpPr>
        <p:spPr>
          <a:xfrm flipH="1" flipV="1">
            <a:off x="11209894" y="6021264"/>
            <a:ext cx="461276" cy="176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A552778-D46F-4AFE-BAF3-5B1C872E9FCD}"/>
              </a:ext>
            </a:extLst>
          </p:cNvPr>
          <p:cNvSpPr txBox="1"/>
          <p:nvPr/>
        </p:nvSpPr>
        <p:spPr>
          <a:xfrm rot="16200000">
            <a:off x="1171175" y="3236337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Line-plots no salt</a:t>
            </a:r>
          </a:p>
        </p:txBody>
      </p:sp>
    </p:spTree>
    <p:extLst>
      <p:ext uri="{BB962C8B-B14F-4D97-AF65-F5344CB8AC3E}">
        <p14:creationId xmlns:p14="http://schemas.microsoft.com/office/powerpoint/2010/main" val="2393095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465"/>
            <a:ext cx="10515600" cy="4097497"/>
          </a:xfrm>
        </p:spPr>
        <p:txBody>
          <a:bodyPr>
            <a:normAutofit/>
          </a:bodyPr>
          <a:lstStyle/>
          <a:p>
            <a:r>
              <a:rPr lang="en-US" sz="2400" dirty="0">
                <a:effectLst/>
              </a:rPr>
              <a:t>Motivation of imaging short T</a:t>
            </a:r>
            <a:r>
              <a:rPr lang="en-US" sz="2400" baseline="-25000" dirty="0">
                <a:effectLst/>
              </a:rPr>
              <a:t>2</a:t>
            </a:r>
            <a:r>
              <a:rPr lang="en-US" sz="2400" dirty="0">
                <a:effectLst/>
              </a:rPr>
              <a:t> species</a:t>
            </a:r>
          </a:p>
          <a:p>
            <a:r>
              <a:rPr lang="en-US" sz="2400" dirty="0">
                <a:effectLst/>
              </a:rPr>
              <a:t>Previous efforts on imaging </a:t>
            </a:r>
            <a:r>
              <a:rPr lang="en-US" sz="2400" dirty="0"/>
              <a:t>tissues containing </a:t>
            </a:r>
            <a:r>
              <a:rPr lang="en-US" sz="2400" dirty="0">
                <a:effectLst/>
              </a:rPr>
              <a:t>short T</a:t>
            </a:r>
            <a:r>
              <a:rPr lang="en-US" sz="2400" baseline="-25000" dirty="0">
                <a:effectLst/>
              </a:rPr>
              <a:t>2</a:t>
            </a:r>
            <a:r>
              <a:rPr lang="en-US" sz="2400" dirty="0">
                <a:effectLst/>
              </a:rPr>
              <a:t> components</a:t>
            </a:r>
          </a:p>
          <a:p>
            <a:r>
              <a:rPr lang="en-US" sz="2400" dirty="0"/>
              <a:t>Ultra short echo time (UTE) techniques</a:t>
            </a:r>
          </a:p>
          <a:p>
            <a:r>
              <a:rPr lang="en-US" sz="2400" dirty="0"/>
              <a:t>Water-fat separation</a:t>
            </a:r>
          </a:p>
          <a:p>
            <a:endParaRPr lang="en-US" sz="24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EAD22-0DEE-AC02-F66D-2600759C6D81}"/>
              </a:ext>
            </a:extLst>
          </p:cNvPr>
          <p:cNvSpPr txBox="1"/>
          <p:nvPr/>
        </p:nvSpPr>
        <p:spPr>
          <a:xfrm>
            <a:off x="838200" y="1406769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E3E362-D881-F8DB-D7E9-51AC4D953771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accent4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523CC-D59A-DB1C-2A50-12C1DF1D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84845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2290"/>
            <a:ext cx="10515600" cy="738683"/>
          </a:xfrm>
        </p:spPr>
        <p:txBody>
          <a:bodyPr>
            <a:normAutofit/>
          </a:bodyPr>
          <a:lstStyle/>
          <a:p>
            <a:r>
              <a:rPr lang="en-US" sz="2000" dirty="0"/>
              <a:t>The flatness of the resulting phase after removing the respective modeled effect was measured via sum of gradients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Assessing the Modeled Phases Quantitatively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3AA9A-213A-E4D7-F7A1-A794CFC3D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2D0A51-0F9D-D34E-D474-E646C0151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526" y="1683154"/>
            <a:ext cx="4315427" cy="23053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C251A8C-32CF-5033-1F4F-FB61317321D0}"/>
              </a:ext>
            </a:extLst>
          </p:cNvPr>
          <p:cNvSpPr txBox="1"/>
          <p:nvPr/>
        </p:nvSpPr>
        <p:spPr>
          <a:xfrm>
            <a:off x="7460709" y="3955791"/>
            <a:ext cx="294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Flatness Measurements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5DDF16-135A-6C5C-9577-A0BC5B402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082" y="1577027"/>
            <a:ext cx="3038899" cy="26006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AE14FB1-A115-8BC2-1FA2-49769983E04A}"/>
              </a:ext>
            </a:extLst>
          </p:cNvPr>
          <p:cNvSpPr/>
          <p:nvPr/>
        </p:nvSpPr>
        <p:spPr>
          <a:xfrm>
            <a:off x="4458537" y="2135916"/>
            <a:ext cx="169682" cy="197963"/>
          </a:xfrm>
          <a:prstGeom prst="rect">
            <a:avLst/>
          </a:prstGeom>
          <a:solidFill>
            <a:srgbClr val="F7C4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C66A1B-6086-96FE-1047-17D3F0B33E18}"/>
              </a:ext>
            </a:extLst>
          </p:cNvPr>
          <p:cNvSpPr/>
          <p:nvPr/>
        </p:nvSpPr>
        <p:spPr>
          <a:xfrm>
            <a:off x="4458537" y="2466559"/>
            <a:ext cx="169682" cy="197963"/>
          </a:xfrm>
          <a:prstGeom prst="rect">
            <a:avLst/>
          </a:prstGeom>
          <a:solidFill>
            <a:srgbClr val="36AFC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CFEA53-72AA-D91C-B7CD-1C8F766F360E}"/>
              </a:ext>
            </a:extLst>
          </p:cNvPr>
          <p:cNvSpPr txBox="1"/>
          <p:nvPr/>
        </p:nvSpPr>
        <p:spPr>
          <a:xfrm>
            <a:off x="4688820" y="2388549"/>
            <a:ext cx="79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1E3A04-0F3F-CF78-EA82-C90204D83376}"/>
              </a:ext>
            </a:extLst>
          </p:cNvPr>
          <p:cNvSpPr txBox="1"/>
          <p:nvPr/>
        </p:nvSpPr>
        <p:spPr>
          <a:xfrm>
            <a:off x="4688820" y="2040665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0E10607-DE31-FDC2-5004-A5AF09741714}"/>
              </a:ext>
            </a:extLst>
          </p:cNvPr>
          <p:cNvSpPr/>
          <p:nvPr/>
        </p:nvSpPr>
        <p:spPr>
          <a:xfrm>
            <a:off x="1733136" y="3380847"/>
            <a:ext cx="1734538" cy="460733"/>
          </a:xfrm>
          <a:custGeom>
            <a:avLst/>
            <a:gdLst>
              <a:gd name="connsiteX0" fmla="*/ 4 w 1734538"/>
              <a:gd name="connsiteY0" fmla="*/ 3374 h 460733"/>
              <a:gd name="connsiteX1" fmla="*/ 754149 w 1734538"/>
              <a:gd name="connsiteY1" fmla="*/ 446434 h 460733"/>
              <a:gd name="connsiteX2" fmla="*/ 1734536 w 1734538"/>
              <a:gd name="connsiteY2" fmla="*/ 342739 h 460733"/>
              <a:gd name="connsiteX3" fmla="*/ 744722 w 1734538"/>
              <a:gd name="connsiteY3" fmla="*/ 248471 h 460733"/>
              <a:gd name="connsiteX4" fmla="*/ 4 w 1734538"/>
              <a:gd name="connsiteY4" fmla="*/ 3374 h 46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538" h="460733">
                <a:moveTo>
                  <a:pt x="4" y="3374"/>
                </a:moveTo>
                <a:cubicBezTo>
                  <a:pt x="1575" y="36368"/>
                  <a:pt x="465060" y="389873"/>
                  <a:pt x="754149" y="446434"/>
                </a:cubicBezTo>
                <a:cubicBezTo>
                  <a:pt x="1043238" y="502995"/>
                  <a:pt x="1736107" y="375733"/>
                  <a:pt x="1734536" y="342739"/>
                </a:cubicBezTo>
                <a:cubicBezTo>
                  <a:pt x="1732965" y="309745"/>
                  <a:pt x="1033811" y="308174"/>
                  <a:pt x="744722" y="248471"/>
                </a:cubicBezTo>
                <a:cubicBezTo>
                  <a:pt x="455633" y="188768"/>
                  <a:pt x="-1567" y="-29620"/>
                  <a:pt x="4" y="3374"/>
                </a:cubicBezTo>
                <a:close/>
              </a:path>
            </a:pathLst>
          </a:cu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AE3106-93CE-BF02-776A-C74F5B1C53D1}"/>
              </a:ext>
            </a:extLst>
          </p:cNvPr>
          <p:cNvSpPr/>
          <p:nvPr/>
        </p:nvSpPr>
        <p:spPr>
          <a:xfrm>
            <a:off x="1824262" y="3071317"/>
            <a:ext cx="1734538" cy="375038"/>
          </a:xfrm>
          <a:custGeom>
            <a:avLst/>
            <a:gdLst>
              <a:gd name="connsiteX0" fmla="*/ 4 w 1734538"/>
              <a:gd name="connsiteY0" fmla="*/ 3374 h 460733"/>
              <a:gd name="connsiteX1" fmla="*/ 754149 w 1734538"/>
              <a:gd name="connsiteY1" fmla="*/ 446434 h 460733"/>
              <a:gd name="connsiteX2" fmla="*/ 1734536 w 1734538"/>
              <a:gd name="connsiteY2" fmla="*/ 342739 h 460733"/>
              <a:gd name="connsiteX3" fmla="*/ 744722 w 1734538"/>
              <a:gd name="connsiteY3" fmla="*/ 248471 h 460733"/>
              <a:gd name="connsiteX4" fmla="*/ 4 w 1734538"/>
              <a:gd name="connsiteY4" fmla="*/ 3374 h 460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4538" h="460733">
                <a:moveTo>
                  <a:pt x="4" y="3374"/>
                </a:moveTo>
                <a:cubicBezTo>
                  <a:pt x="1575" y="36368"/>
                  <a:pt x="465060" y="389873"/>
                  <a:pt x="754149" y="446434"/>
                </a:cubicBezTo>
                <a:cubicBezTo>
                  <a:pt x="1043238" y="502995"/>
                  <a:pt x="1736107" y="375733"/>
                  <a:pt x="1734536" y="342739"/>
                </a:cubicBezTo>
                <a:cubicBezTo>
                  <a:pt x="1732965" y="309745"/>
                  <a:pt x="1033811" y="308174"/>
                  <a:pt x="744722" y="248471"/>
                </a:cubicBezTo>
                <a:cubicBezTo>
                  <a:pt x="455633" y="188768"/>
                  <a:pt x="-1567" y="-29620"/>
                  <a:pt x="4" y="3374"/>
                </a:cubicBezTo>
                <a:close/>
              </a:path>
            </a:pathLst>
          </a:cu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7E18C3-D310-D52E-060A-F308CBBD6E4B}"/>
              </a:ext>
            </a:extLst>
          </p:cNvPr>
          <p:cNvSpPr/>
          <p:nvPr/>
        </p:nvSpPr>
        <p:spPr>
          <a:xfrm>
            <a:off x="4458537" y="2853132"/>
            <a:ext cx="169682" cy="197963"/>
          </a:xfrm>
          <a:prstGeom prst="rect">
            <a:avLst/>
          </a:prstGeom>
          <a:solidFill>
            <a:srgbClr val="F19D1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09C332-95A6-47FE-60C0-A42E1ABD27BB}"/>
              </a:ext>
            </a:extLst>
          </p:cNvPr>
          <p:cNvSpPr/>
          <p:nvPr/>
        </p:nvSpPr>
        <p:spPr>
          <a:xfrm>
            <a:off x="4458537" y="3183775"/>
            <a:ext cx="169682" cy="197963"/>
          </a:xfrm>
          <a:prstGeom prst="rect">
            <a:avLst/>
          </a:prstGeom>
          <a:solidFill>
            <a:srgbClr val="1D6FA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5DD3C3-712A-4355-EB55-28924A55D141}"/>
              </a:ext>
            </a:extLst>
          </p:cNvPr>
          <p:cNvSpPr txBox="1"/>
          <p:nvPr/>
        </p:nvSpPr>
        <p:spPr>
          <a:xfrm>
            <a:off x="4688820" y="3105765"/>
            <a:ext cx="140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Mask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36AF69-5A09-0A64-DCA4-0307ACC8103E}"/>
              </a:ext>
            </a:extLst>
          </p:cNvPr>
          <p:cNvSpPr txBox="1"/>
          <p:nvPr/>
        </p:nvSpPr>
        <p:spPr>
          <a:xfrm>
            <a:off x="4688820" y="275788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 Mask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4E2271C-40A5-DFAE-7E3B-3EF97C71F348}"/>
              </a:ext>
            </a:extLst>
          </p:cNvPr>
          <p:cNvSpPr txBox="1">
            <a:spLocks/>
          </p:cNvSpPr>
          <p:nvPr/>
        </p:nvSpPr>
        <p:spPr>
          <a:xfrm>
            <a:off x="836734" y="5616817"/>
            <a:ext cx="10515600" cy="625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The effect of B</a:t>
            </a:r>
            <a:r>
              <a:rPr lang="en-US" sz="2000" baseline="-25000" dirty="0"/>
              <a:t>1</a:t>
            </a:r>
            <a:r>
              <a:rPr lang="en-US" sz="2000" dirty="0"/>
              <a:t> inhomogeneities is proven to be much stronger than the B</a:t>
            </a:r>
            <a:r>
              <a:rPr lang="en-US" sz="2000" baseline="-25000" dirty="0"/>
              <a:t>0</a:t>
            </a:r>
            <a:r>
              <a:rPr lang="en-US" sz="2000" dirty="0"/>
              <a:t> counterpart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EE85976-FA72-E279-88AE-4F27D23F4877}"/>
              </a:ext>
            </a:extLst>
          </p:cNvPr>
          <p:cNvSpPr txBox="1">
            <a:spLocks/>
          </p:cNvSpPr>
          <p:nvPr/>
        </p:nvSpPr>
        <p:spPr>
          <a:xfrm>
            <a:off x="836734" y="5221337"/>
            <a:ext cx="10515600" cy="3857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Respective masks were chosen for measurements in water and fat species exclusively</a:t>
            </a:r>
          </a:p>
        </p:txBody>
      </p:sp>
    </p:spTree>
    <p:extLst>
      <p:ext uri="{BB962C8B-B14F-4D97-AF65-F5344CB8AC3E}">
        <p14:creationId xmlns:p14="http://schemas.microsoft.com/office/powerpoint/2010/main" val="257223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Takeaways: Modeling Phase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8466"/>
          </a:xfrm>
        </p:spPr>
        <p:txBody>
          <a:bodyPr>
            <a:normAutofit/>
          </a:bodyPr>
          <a:lstStyle/>
          <a:p>
            <a:r>
              <a:rPr lang="en-US" sz="2400" dirty="0"/>
              <a:t>Salt induces higher conductivity changing phase to resemble a polynomial</a:t>
            </a:r>
          </a:p>
          <a:p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390F8-5C9B-4970-2DC1-FD10D7E5E643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2731-975D-0017-2DCC-A20A0C11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FFC4-5F33-DF75-E069-EBCEF2082EC3}"/>
                  </a:ext>
                </a:extLst>
              </p:cNvPr>
              <p:cNvSpPr txBox="1"/>
              <p:nvPr/>
            </p:nvSpPr>
            <p:spPr>
              <a:xfrm>
                <a:off x="838200" y="3946161"/>
                <a:ext cx="10535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effects are low in magnitude and contribute less signal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FFC4-5F33-DF75-E069-EBCEF208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46161"/>
                <a:ext cx="10535920" cy="461665"/>
              </a:xfrm>
              <a:prstGeom prst="rect">
                <a:avLst/>
              </a:prstGeom>
              <a:blipFill>
                <a:blip r:embed="rId3"/>
                <a:stretch>
                  <a:fillRect l="-810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966F3-FBA0-D9AE-EAAB-ACD890635EFE}"/>
                  </a:ext>
                </a:extLst>
              </p:cNvPr>
              <p:cNvSpPr txBox="1"/>
              <p:nvPr/>
            </p:nvSpPr>
            <p:spPr>
              <a:xfrm>
                <a:off x="838200" y="4846296"/>
                <a:ext cx="1053592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contributions are qualitatively and quantitatively more relevant in UTE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effects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BB966F3-FBA0-D9AE-EAAB-ACD890635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846296"/>
                <a:ext cx="10535920" cy="830997"/>
              </a:xfrm>
              <a:prstGeom prst="rect">
                <a:avLst/>
              </a:prstGeom>
              <a:blipFill>
                <a:blip r:embed="rId4"/>
                <a:stretch>
                  <a:fillRect l="-810" t="-5147" b="-16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CBB3FFC-D313-50F9-3A77-2AE23CE79A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6734" y="2732292"/>
                <a:ext cx="10515600" cy="8309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The modeling approaches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are validated with the reference scans</a:t>
                </a:r>
              </a:p>
            </p:txBody>
          </p:sp>
        </mc:Choice>
        <mc:Fallback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ACBB3FFC-D313-50F9-3A77-2AE23CE79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734" y="2732292"/>
                <a:ext cx="10515600" cy="830997"/>
              </a:xfrm>
              <a:prstGeom prst="rect">
                <a:avLst/>
              </a:prstGeom>
              <a:blipFill>
                <a:blip r:embed="rId5"/>
                <a:stretch>
                  <a:fillRect l="-754" t="-9489" b="-7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01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Initializing the Gauss-Newton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79465"/>
                <a:ext cx="10515600" cy="409749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effectLst/>
                  </a:rPr>
                  <a:t>That at UTEs &lt; 0.14ms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</a:rPr>
                  <a:t> inhomogeneities are minimal coincide with the findings of Kronthaler et al.</a:t>
                </a:r>
                <a:r>
                  <a:rPr lang="en-US" sz="2400" baseline="30000" dirty="0">
                    <a:effectLst/>
                  </a:rPr>
                  <a:t>1</a:t>
                </a:r>
                <a:endParaRPr lang="en-US" sz="2400" baseline="30000" dirty="0"/>
              </a:p>
              <a:p>
                <a:r>
                  <a:rPr lang="en-US" sz="2400" dirty="0"/>
                  <a:t>Overview of Kronthaler method for water-fat separation (Gauss-Newton)</a:t>
                </a:r>
              </a:p>
              <a:p>
                <a:r>
                  <a:rPr lang="en-US" sz="2400" dirty="0"/>
                  <a:t>Proposal of initialization of the optimization method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79465"/>
                <a:ext cx="10515600" cy="4097497"/>
              </a:xfrm>
              <a:blipFill>
                <a:blip r:embed="rId3"/>
                <a:stretch>
                  <a:fillRect l="-812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accent4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79BF12-8D91-1DD9-5A6E-EF8F62D8C41F}"/>
              </a:ext>
            </a:extLst>
          </p:cNvPr>
          <p:cNvSpPr txBox="1"/>
          <p:nvPr/>
        </p:nvSpPr>
        <p:spPr>
          <a:xfrm>
            <a:off x="838200" y="1406769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B2521-4F3C-9262-0A23-77EFAF0C1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Footer Placeholder 9">
            <a:extLst>
              <a:ext uri="{FF2B5EF4-FFF2-40B4-BE49-F238E27FC236}">
                <a16:creationId xmlns:a16="http://schemas.microsoft.com/office/drawing/2014/main" id="{B6FB7503-E86C-5735-77E4-566F21151D7B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2022 Kronthaler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S, </a:t>
            </a: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Magn Reson Med.; 87: 1771–1783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221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Optimization Method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5"/>
                <a:ext cx="10515599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>
                    <a:effectLst/>
                  </a:rPr>
                  <a:t>It eliminates the need for an additional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</a:rPr>
                  <a:t> calibration by addressing the issue as a smoothness-constrained non-linear inverse problem</a:t>
                </a:r>
              </a:p>
              <a:p>
                <a:endParaRPr lang="en-US" sz="2000" dirty="0">
                  <a:effectLst/>
                </a:endParaRPr>
              </a:p>
              <a:p>
                <a:r>
                  <a:rPr lang="en-US" sz="2000" dirty="0"/>
                  <a:t>A second order optimization method is used (Gauss-Newton)</a:t>
                </a:r>
              </a:p>
              <a:p>
                <a:endParaRPr lang="en-US" sz="2000" dirty="0"/>
              </a:p>
              <a:p>
                <a:r>
                  <a:rPr lang="en-US" sz="2000" dirty="0"/>
                  <a:t>M,</a:t>
                </a:r>
                <a:r>
                  <a:rPr lang="en-US" sz="2000" dirty="0">
                    <a:effectLst/>
                    <a:latin typeface="+mj-lt"/>
                    <a:cs typeface="Times New Roman" panose="02020603050405020304" pitchFamily="18" charset="0"/>
                  </a:rPr>
                  <a:t> λ </a:t>
                </a:r>
                <a:r>
                  <a:rPr lang="en-US" sz="2000" dirty="0">
                    <a:cs typeface="Times New Roman" panose="02020603050405020304" pitchFamily="18" charset="0"/>
                  </a:rPr>
                  <a:t>are the mask and regularization parameter, used to ensure smoothness</a:t>
                </a:r>
                <a:r>
                  <a:rPr lang="en-US" sz="2000" dirty="0"/>
                  <a:t> of the phase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5"/>
                <a:ext cx="10515599" cy="4351338"/>
              </a:xfrm>
              <a:blipFill>
                <a:blip r:embed="rId4"/>
                <a:stretch>
                  <a:fillRect l="-522" t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C0D4F9-F831-48CD-0217-84985D34BE6D}"/>
                  </a:ext>
                </a:extLst>
              </p:cNvPr>
              <p:cNvSpPr txBox="1"/>
              <p:nvPr/>
            </p:nvSpPr>
            <p:spPr>
              <a:xfrm>
                <a:off x="1856913" y="4460225"/>
                <a:ext cx="8733224" cy="7860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𝜙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unc>
                        <m:func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argmin</m:t>
                              </m:r>
                            </m:e>
                            <m:lim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</m:t>
                          </m:r>
                          <m:sSubSup>
                            <m:sSub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𝑊</m:t>
                                      </m:r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𝐹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kumimoji="0" lang="en-US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kumimoji="0" lang="en-US" sz="2400" b="0" i="0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Θ</m:t>
                                          </m:r>
                                          <m:d>
                                            <m:dPr>
                                              <m:ctrlP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sz="2400" b="0" i="1" u="none" strike="noStrike" kern="1200" cap="none" spc="0" normalizeH="0" baseline="0" noProof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prstClr val="black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𝑇𝐸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sSup>
                                    <m:sSup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𝜙</m:t>
                                      </m:r>
                                    </m:sup>
                                  </m:sSup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kumimoji="0" 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𝑚𝑒𝑎𝑠𝑢𝑟𝑒𝑑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  <m:sSubSup>
                            <m:sSubSupPr>
                              <m:ctrlP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𝑀</m:t>
                                  </m:r>
                                  <m:r>
                                    <m:rPr>
                                      <m:sty m:val="p"/>
                                    </m:rPr>
                                    <a:rPr kumimoji="0" lang="en-US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∇</m:t>
                                  </m:r>
                                  <m:r>
                                    <a:rPr kumimoji="0" lang="en-US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𝜙</m:t>
                                  </m:r>
                                </m:e>
                              </m:d>
                            </m:e>
                            <m:sub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b>
                            <m:sup>
                              <m:r>
                                <a:rPr kumimoji="0" lang="en-US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</m:sSubSup>
                        </m:e>
                      </m:func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1C0D4F9-F831-48CD-0217-84985D34BE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6913" y="4460225"/>
                <a:ext cx="8733224" cy="7860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7348D82-29D3-1B4E-E3C5-4C82CF48F4A0}"/>
              </a:ext>
            </a:extLst>
          </p:cNvPr>
          <p:cNvGrpSpPr/>
          <p:nvPr/>
        </p:nvGrpSpPr>
        <p:grpSpPr>
          <a:xfrm>
            <a:off x="4504593" y="4989775"/>
            <a:ext cx="2244577" cy="1008590"/>
            <a:chOff x="4504593" y="4791808"/>
            <a:chExt cx="2244577" cy="1008590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526266C-916D-1C38-3938-E5116CFBDE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88623" y="4791808"/>
              <a:ext cx="879231" cy="650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7425502-1A81-4135-50A2-5C52B70B4A2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04593" y="4850423"/>
              <a:ext cx="1184030" cy="5920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792E6151-9447-19B5-3367-8DA73CFE28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0908" y="4809041"/>
              <a:ext cx="477715" cy="6333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E7DE8B-5D9F-6EA0-6E94-B51EE2085D61}"/>
                </a:ext>
              </a:extLst>
            </p:cNvPr>
            <p:cNvSpPr txBox="1"/>
            <p:nvPr/>
          </p:nvSpPr>
          <p:spPr>
            <a:xfrm>
              <a:off x="4563956" y="5431066"/>
              <a:ext cx="2185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Problem is ill posed</a:t>
              </a:r>
            </a:p>
          </p:txBody>
        </p:sp>
      </p:grpSp>
      <p:sp>
        <p:nvSpPr>
          <p:cNvPr id="4" name="Footer Placeholder 9">
            <a:extLst>
              <a:ext uri="{FF2B5EF4-FFF2-40B4-BE49-F238E27FC236}">
                <a16:creationId xmlns:a16="http://schemas.microsoft.com/office/drawing/2014/main" id="{3F1E0B50-6FD3-1951-FAB6-A44E72EC2B92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2022 Kronthaler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S, </a:t>
            </a: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Magn Reson Med.; 87: 1771–1783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A7D7F-1C75-A55D-E179-2438C1E4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CCB541-C632-AC28-52FD-9C29B79372F4}"/>
              </a:ext>
            </a:extLst>
          </p:cNvPr>
          <p:cNvCxnSpPr>
            <a:cxnSpLocks/>
          </p:cNvCxnSpPr>
          <p:nvPr/>
        </p:nvCxnSpPr>
        <p:spPr>
          <a:xfrm>
            <a:off x="6749170" y="5813699"/>
            <a:ext cx="3839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2BF11C-DE54-9286-F4C6-EC05C2CA2CEE}"/>
              </a:ext>
            </a:extLst>
          </p:cNvPr>
          <p:cNvSpPr txBox="1"/>
          <p:nvPr/>
        </p:nvSpPr>
        <p:spPr>
          <a:xfrm>
            <a:off x="7154563" y="5629033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Initialization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77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08992"/>
                <a:ext cx="5257800" cy="792481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Fit a </a:t>
                </a:r>
                <a:r>
                  <a:rPr lang="en-US" sz="2400" dirty="0">
                    <a:effectLst/>
                  </a:rPr>
                  <a:t>polynomial </a:t>
                </a:r>
                <a:r>
                  <a:rPr lang="en-US" sz="2400" dirty="0"/>
                  <a:t>on the raw signal</a:t>
                </a:r>
                <a:r>
                  <a:rPr lang="en-US" sz="2400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𝑖𝑛𝑖𝑡</m:t>
                        </m:r>
                        <m:r>
                          <a:rPr lang="en-US" sz="2400" b="0" i="1" smtClean="0">
                            <a:effectLst/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US" sz="2400" baseline="30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08992"/>
                <a:ext cx="5257800" cy="792481"/>
              </a:xfrm>
              <a:blipFill>
                <a:blip r:embed="rId6"/>
                <a:stretch>
                  <a:fillRect l="-1624" t="-10000" b="-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4AA731-E408-EE84-71CA-47F555A4A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008" y="1417508"/>
            <a:ext cx="5257800" cy="52120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7EEAE60-F1E4-9D5C-820E-FB3F60E42E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999853"/>
                <a:ext cx="5257800" cy="7924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Filter the signal and create the initial guesses: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𝑖𝑛𝑖𝑡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𝑖𝑛𝑖𝑡</m:t>
                        </m:r>
                      </m:sub>
                    </m:sSub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7EEAE60-F1E4-9D5C-820E-FB3F60E42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999853"/>
                <a:ext cx="5257800" cy="792481"/>
              </a:xfrm>
              <a:prstGeom prst="rect">
                <a:avLst/>
              </a:prstGeom>
              <a:blipFill>
                <a:blip r:embed="rId8"/>
                <a:stretch>
                  <a:fillRect l="-1624" t="-10000" b="-1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59A3B49-64D7-E11B-2B22-9495D6F8190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896314"/>
                <a:ext cx="5257800" cy="87741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The iterative optimization method is initialized with: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𝜙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𝑖𝑛𝑖𝑡</m:t>
                        </m:r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𝑊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𝑖𝑛𝑖𝑡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 </a:t>
                </a:r>
                <a:endParaRPr kumimoji="0" lang="en-US" sz="24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259A3B49-64D7-E11B-2B22-9495D6F81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896314"/>
                <a:ext cx="5257800" cy="877410"/>
              </a:xfrm>
              <a:prstGeom prst="rect">
                <a:avLst/>
              </a:prstGeom>
              <a:blipFill>
                <a:blip r:embed="rId9"/>
                <a:stretch>
                  <a:fillRect l="-1624" t="-9028" r="-2552"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2B1295C-5F3F-E9E9-04AB-6C23EC129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416A00-C9B8-063D-2607-969826EBD15D}"/>
              </a:ext>
            </a:extLst>
          </p:cNvPr>
          <p:cNvSpPr/>
          <p:nvPr/>
        </p:nvSpPr>
        <p:spPr>
          <a:xfrm>
            <a:off x="6160008" y="1538581"/>
            <a:ext cx="2563674" cy="1298631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6AFC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2BE6EB-63F1-4D66-634E-5C1B2330E172}"/>
              </a:ext>
            </a:extLst>
          </p:cNvPr>
          <p:cNvSpPr/>
          <p:nvPr/>
        </p:nvSpPr>
        <p:spPr>
          <a:xfrm>
            <a:off x="8723682" y="2440381"/>
            <a:ext cx="1765541" cy="2361530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6AFC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7D3799-9308-3B89-0162-1BCA5817BBBA}"/>
              </a:ext>
            </a:extLst>
          </p:cNvPr>
          <p:cNvSpPr/>
          <p:nvPr/>
        </p:nvSpPr>
        <p:spPr>
          <a:xfrm>
            <a:off x="8418337" y="5046875"/>
            <a:ext cx="2455909" cy="1582656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6AFC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307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  <p:bldP spid="4" grpId="0" animBg="1"/>
      <p:bldP spid="6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Separating Water and Fat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79465"/>
            <a:ext cx="10515600" cy="4097497"/>
          </a:xfrm>
        </p:spPr>
        <p:txBody>
          <a:bodyPr>
            <a:normAutofit/>
          </a:bodyPr>
          <a:lstStyle/>
          <a:p>
            <a:r>
              <a:rPr lang="en-US" sz="2400" dirty="0"/>
              <a:t>Assessment of the effects of initialization on the Gauss Newton method</a:t>
            </a:r>
          </a:p>
          <a:p>
            <a:r>
              <a:rPr lang="en-US" sz="2400" dirty="0"/>
              <a:t>Scan Parameters for multiple anatomies</a:t>
            </a:r>
          </a:p>
          <a:p>
            <a:r>
              <a:rPr lang="en-US" sz="2400" dirty="0"/>
              <a:t>Qualitative comparison of phase fit </a:t>
            </a:r>
          </a:p>
          <a:p>
            <a:r>
              <a:rPr lang="en-US" sz="2400" dirty="0"/>
              <a:t>Qualitative comparison for water fat separation</a:t>
            </a:r>
          </a:p>
          <a:p>
            <a:endParaRPr lang="en-US" sz="2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accent4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379BF12-8D91-1DD9-5A6E-EF8F62D8C41F}"/>
              </a:ext>
            </a:extLst>
          </p:cNvPr>
          <p:cNvSpPr txBox="1"/>
          <p:nvPr/>
        </p:nvSpPr>
        <p:spPr>
          <a:xfrm>
            <a:off x="838200" y="1406769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8098D-AC22-06F0-5343-66E0EBAA0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1333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542726"/>
            <a:ext cx="10515600" cy="594043"/>
          </a:xfrm>
        </p:spPr>
        <p:txBody>
          <a:bodyPr>
            <a:normAutofit/>
          </a:bodyPr>
          <a:lstStyle/>
          <a:p>
            <a:r>
              <a:rPr lang="en-US" sz="2600" dirty="0"/>
              <a:t>Specific parameters:</a:t>
            </a:r>
            <a:endParaRPr lang="en-US" sz="1900" dirty="0">
              <a:effectLst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525CB1-CC9B-FF93-6600-C82C3483F086}"/>
              </a:ext>
            </a:extLst>
          </p:cNvPr>
          <p:cNvGraphicFramePr>
            <a:graphicFrameLocks noGrp="1"/>
          </p:cNvGraphicFramePr>
          <p:nvPr/>
        </p:nvGraphicFramePr>
        <p:xfrm>
          <a:off x="838199" y="4070350"/>
          <a:ext cx="10515601" cy="2286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17781">
                  <a:extLst>
                    <a:ext uri="{9D8B030D-6E8A-4147-A177-3AD203B41FA5}">
                      <a16:colId xmlns:a16="http://schemas.microsoft.com/office/drawing/2014/main" val="2914627663"/>
                    </a:ext>
                  </a:extLst>
                </a:gridCol>
                <a:gridCol w="2403853">
                  <a:extLst>
                    <a:ext uri="{9D8B030D-6E8A-4147-A177-3AD203B41FA5}">
                      <a16:colId xmlns:a16="http://schemas.microsoft.com/office/drawing/2014/main" val="3724707957"/>
                    </a:ext>
                  </a:extLst>
                </a:gridCol>
                <a:gridCol w="892248">
                  <a:extLst>
                    <a:ext uri="{9D8B030D-6E8A-4147-A177-3AD203B41FA5}">
                      <a16:colId xmlns:a16="http://schemas.microsoft.com/office/drawing/2014/main" val="3120404339"/>
                    </a:ext>
                  </a:extLst>
                </a:gridCol>
                <a:gridCol w="1372407">
                  <a:extLst>
                    <a:ext uri="{9D8B030D-6E8A-4147-A177-3AD203B41FA5}">
                      <a16:colId xmlns:a16="http://schemas.microsoft.com/office/drawing/2014/main" val="1850183935"/>
                    </a:ext>
                  </a:extLst>
                </a:gridCol>
                <a:gridCol w="1063306">
                  <a:extLst>
                    <a:ext uri="{9D8B030D-6E8A-4147-A177-3AD203B41FA5}">
                      <a16:colId xmlns:a16="http://schemas.microsoft.com/office/drawing/2014/main" val="742246617"/>
                    </a:ext>
                  </a:extLst>
                </a:gridCol>
                <a:gridCol w="1285858">
                  <a:extLst>
                    <a:ext uri="{9D8B030D-6E8A-4147-A177-3AD203B41FA5}">
                      <a16:colId xmlns:a16="http://schemas.microsoft.com/office/drawing/2014/main" val="1138844077"/>
                    </a:ext>
                  </a:extLst>
                </a:gridCol>
                <a:gridCol w="1280148">
                  <a:extLst>
                    <a:ext uri="{9D8B030D-6E8A-4147-A177-3AD203B41FA5}">
                      <a16:colId xmlns:a16="http://schemas.microsoft.com/office/drawing/2014/main" val="24891942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Anatomy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Coil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FOV [mm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Resolution [mm</a:t>
                      </a:r>
                      <a:r>
                        <a:rPr lang="en-US" sz="1400" baseline="30000" dirty="0"/>
                        <a:t>3</a:t>
                      </a:r>
                      <a:r>
                        <a:rPr lang="en-US" sz="14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TE/TR</a:t>
                      </a:r>
                    </a:p>
                    <a:p>
                      <a:pPr algn="ctr"/>
                      <a:r>
                        <a:rPr lang="en-US" sz="1400" dirty="0"/>
                        <a:t>[</a:t>
                      </a:r>
                      <a:r>
                        <a:rPr lang="en-US" sz="1400" dirty="0" err="1"/>
                        <a:t>ms</a:t>
                      </a:r>
                      <a:r>
                        <a:rPr lang="en-US" sz="1400" dirty="0"/>
                        <a:t>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Scan time</a:t>
                      </a:r>
                    </a:p>
                    <a:p>
                      <a:pPr algn="ctr"/>
                      <a:r>
                        <a:rPr lang="en-US" sz="1400" dirty="0"/>
                        <a:t>[min]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W/F-shift [</a:t>
                      </a:r>
                      <a:r>
                        <a:rPr lang="en-US" sz="1400" dirty="0" err="1"/>
                        <a:t>px</a:t>
                      </a:r>
                      <a:r>
                        <a:rPr lang="en-US" sz="1400" dirty="0"/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9023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Cervical Spine</a:t>
                      </a:r>
                      <a:endParaRPr lang="en-US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Head/Neck coil </a:t>
                      </a:r>
                    </a:p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20 channels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220x220x60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0.3x0.3x1.5 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0.4/6.63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1:45:0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0.65681</a:t>
                      </a:r>
                      <a:endParaRPr lang="en-US" sz="1400" dirty="0"/>
                    </a:p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5361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Thoracic Spine Anterior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Torso coil + posterior coil</a:t>
                      </a:r>
                    </a:p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32 channels</a:t>
                      </a:r>
                      <a:endParaRPr lang="en-US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250x250x60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0.3x0.3x1.5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0.4/6.80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2:02:3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0.65454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821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Lumbar Spine</a:t>
                      </a:r>
                    </a:p>
                    <a:p>
                      <a:pPr algn="l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Anterior torso coil + posterior coil</a:t>
                      </a:r>
                    </a:p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32 channels</a:t>
                      </a:r>
                      <a:endParaRPr lang="en-US" sz="14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250x250x60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0.3x0.3x1.5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0.4/6.80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2:02:3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u="none" strike="noStrike" kern="1200" baseline="0" dirty="0">
                          <a:solidFill>
                            <a:schemeClr val="dk1"/>
                          </a:solidFill>
                        </a:rPr>
                        <a:t>0.65454</a:t>
                      </a:r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71351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79B42-F4CB-7297-B2B2-9D37FE83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92E396-FCAE-9015-7DE6-EC5A0E0B87E5}"/>
              </a:ext>
            </a:extLst>
          </p:cNvPr>
          <p:cNvSpPr txBox="1">
            <a:spLocks/>
          </p:cNvSpPr>
          <p:nvPr/>
        </p:nvSpPr>
        <p:spPr>
          <a:xfrm>
            <a:off x="838199" y="1690688"/>
            <a:ext cx="10515600" cy="2014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General parameters: 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Sagittal orientation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Flip angle of 5</a:t>
            </a:r>
            <a:r>
              <a:rPr kumimoji="0" lang="en-US" sz="2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SENSE factor of R = 1.5</a:t>
            </a:r>
          </a:p>
        </p:txBody>
      </p:sp>
    </p:spTree>
    <p:extLst>
      <p:ext uri="{BB962C8B-B14F-4D97-AF65-F5344CB8AC3E}">
        <p14:creationId xmlns:p14="http://schemas.microsoft.com/office/powerpoint/2010/main" val="1918076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989A46D-7314-AE4B-2139-421035B51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185" y="2492666"/>
            <a:ext cx="7040725" cy="39380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72745"/>
                <a:ext cx="105156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Effects of initialization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72745"/>
                <a:ext cx="10515600" cy="1325563"/>
              </a:xfrm>
              <a:blipFill>
                <a:blip r:embed="rId5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307"/>
            <a:ext cx="10515600" cy="409592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</a:rPr>
              <a:t>Initialization enforces a smoother final fit</a:t>
            </a:r>
            <a:endParaRPr lang="en-US" sz="2400" baseline="30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D075585-49FE-27F8-4672-0F80867938A9}"/>
              </a:ext>
            </a:extLst>
          </p:cNvPr>
          <p:cNvGrpSpPr/>
          <p:nvPr/>
        </p:nvGrpSpPr>
        <p:grpSpPr>
          <a:xfrm>
            <a:off x="2568020" y="2992878"/>
            <a:ext cx="307777" cy="3348868"/>
            <a:chOff x="3787091" y="2462140"/>
            <a:chExt cx="330056" cy="357780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2A22D-B08C-089B-2545-106EFE2ABA05}"/>
                </a:ext>
              </a:extLst>
            </p:cNvPr>
            <p:cNvSpPr txBox="1"/>
            <p:nvPr/>
          </p:nvSpPr>
          <p:spPr>
            <a:xfrm rot="16200000">
              <a:off x="3195455" y="3053776"/>
              <a:ext cx="1513327" cy="330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No Initialization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60DCDE-648E-A593-5762-68BE50DEBB79}"/>
                </a:ext>
              </a:extLst>
            </p:cNvPr>
            <p:cNvSpPr txBox="1"/>
            <p:nvPr/>
          </p:nvSpPr>
          <p:spPr>
            <a:xfrm rot="16200000">
              <a:off x="3102552" y="5025355"/>
              <a:ext cx="1699133" cy="330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With Initialization</a:t>
              </a:r>
            </a:p>
          </p:txBody>
        </p:sp>
      </p:grp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3E6A66D7-4952-2D54-8E2D-3AE909261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2C19AF03-6D35-902B-69C6-E133D051A67A}"/>
              </a:ext>
            </a:extLst>
          </p:cNvPr>
          <p:cNvSpPr/>
          <p:nvPr/>
        </p:nvSpPr>
        <p:spPr>
          <a:xfrm>
            <a:off x="7881175" y="1698314"/>
            <a:ext cx="228600" cy="728363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97CF43-2FAF-4259-3479-499A056B6EAA}"/>
              </a:ext>
            </a:extLst>
          </p:cNvPr>
          <p:cNvSpPr txBox="1"/>
          <p:nvPr/>
        </p:nvSpPr>
        <p:spPr>
          <a:xfrm>
            <a:off x="8109775" y="1837592"/>
            <a:ext cx="34231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Improved convergence path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43A804A-C6D6-643B-118D-CEADDA8A6397}"/>
              </a:ext>
            </a:extLst>
          </p:cNvPr>
          <p:cNvSpPr/>
          <p:nvPr/>
        </p:nvSpPr>
        <p:spPr>
          <a:xfrm>
            <a:off x="2875799" y="6407736"/>
            <a:ext cx="5054863" cy="45026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R</a:t>
            </a:r>
            <a:r>
              <a:rPr lang="en-US" dirty="0">
                <a:cs typeface="Times New Roman" panose="02020603050405020304" pitchFamily="18" charset="0"/>
              </a:rPr>
              <a:t>egularization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↑ </a:t>
            </a:r>
            <a:r>
              <a:rPr lang="en-US" dirty="0">
                <a:cs typeface="Times New Roman" panose="02020603050405020304" pitchFamily="18" charset="0"/>
              </a:rPr>
              <a:t>Smoothness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9597C3-DC64-28E3-2DFD-C830309ED86B}"/>
              </a:ext>
            </a:extLst>
          </p:cNvPr>
          <p:cNvSpPr txBox="1">
            <a:spLocks/>
          </p:cNvSpPr>
          <p:nvPr/>
        </p:nvSpPr>
        <p:spPr>
          <a:xfrm>
            <a:off x="838200" y="2105905"/>
            <a:ext cx="10515600" cy="602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Number of iterations till convergence are slightly reduced   </a:t>
            </a:r>
            <a:endParaRPr lang="en-US" sz="2400" baseline="30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CF50EC-75C6-90F4-C7D5-B3CCC9FFF8BC}"/>
              </a:ext>
            </a:extLst>
          </p:cNvPr>
          <p:cNvCxnSpPr>
            <a:cxnSpLocks/>
          </p:cNvCxnSpPr>
          <p:nvPr/>
        </p:nvCxnSpPr>
        <p:spPr>
          <a:xfrm>
            <a:off x="7702062" y="3814758"/>
            <a:ext cx="512298" cy="421310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AC066F-86F3-F5AF-BCF4-FB5C1F9A8606}"/>
              </a:ext>
            </a:extLst>
          </p:cNvPr>
          <p:cNvCxnSpPr>
            <a:cxnSpLocks/>
          </p:cNvCxnSpPr>
          <p:nvPr/>
        </p:nvCxnSpPr>
        <p:spPr>
          <a:xfrm flipV="1">
            <a:off x="7659858" y="4879655"/>
            <a:ext cx="539262" cy="468917"/>
          </a:xfrm>
          <a:prstGeom prst="straightConnector1">
            <a:avLst/>
          </a:prstGeom>
          <a:ln w="5715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593FF2F-743A-3485-6C41-E765C78CFDB1}"/>
              </a:ext>
            </a:extLst>
          </p:cNvPr>
          <p:cNvCxnSpPr>
            <a:cxnSpLocks/>
          </p:cNvCxnSpPr>
          <p:nvPr/>
        </p:nvCxnSpPr>
        <p:spPr>
          <a:xfrm>
            <a:off x="5778630" y="1731494"/>
            <a:ext cx="289089" cy="265734"/>
          </a:xfrm>
          <a:prstGeom prst="straightConnector1">
            <a:avLst/>
          </a:prstGeom>
          <a:ln w="28575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CC148132-CB20-03F6-4E48-88A7C9CAC3C1}"/>
              </a:ext>
            </a:extLst>
          </p:cNvPr>
          <p:cNvSpPr/>
          <p:nvPr/>
        </p:nvSpPr>
        <p:spPr>
          <a:xfrm>
            <a:off x="3968685" y="2707909"/>
            <a:ext cx="245096" cy="1672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784F24-BBDE-9B66-DAC7-617568984569}"/>
              </a:ext>
            </a:extLst>
          </p:cNvPr>
          <p:cNvSpPr/>
          <p:nvPr/>
        </p:nvSpPr>
        <p:spPr>
          <a:xfrm>
            <a:off x="5640370" y="2709903"/>
            <a:ext cx="245096" cy="1672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8313F02-7995-1F6E-E2FA-6D7958477140}"/>
              </a:ext>
            </a:extLst>
          </p:cNvPr>
          <p:cNvSpPr/>
          <p:nvPr/>
        </p:nvSpPr>
        <p:spPr>
          <a:xfrm>
            <a:off x="7305770" y="2707909"/>
            <a:ext cx="245096" cy="1672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2080EC-3005-079A-0698-AAE583718188}"/>
              </a:ext>
            </a:extLst>
          </p:cNvPr>
          <p:cNvSpPr/>
          <p:nvPr/>
        </p:nvSpPr>
        <p:spPr>
          <a:xfrm>
            <a:off x="5707927" y="4559125"/>
            <a:ext cx="177539" cy="17669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607D71-7CCF-A107-722D-259ED560AD63}"/>
              </a:ext>
            </a:extLst>
          </p:cNvPr>
          <p:cNvSpPr/>
          <p:nvPr/>
        </p:nvSpPr>
        <p:spPr>
          <a:xfrm>
            <a:off x="7349760" y="4570121"/>
            <a:ext cx="201106" cy="16569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E349B2-2DA1-7B42-2EFE-F2FD55A671D0}"/>
              </a:ext>
            </a:extLst>
          </p:cNvPr>
          <p:cNvSpPr/>
          <p:nvPr/>
        </p:nvSpPr>
        <p:spPr>
          <a:xfrm>
            <a:off x="4012674" y="4570122"/>
            <a:ext cx="177539" cy="145581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563AD3-3DB5-ECFB-EF36-57EA971E6B42}"/>
              </a:ext>
            </a:extLst>
          </p:cNvPr>
          <p:cNvSpPr/>
          <p:nvPr/>
        </p:nvSpPr>
        <p:spPr>
          <a:xfrm>
            <a:off x="7599575" y="2191004"/>
            <a:ext cx="245096" cy="16726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64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8" grpId="0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577FC66-8597-BD59-AB97-DBE27A35554C}"/>
              </a:ext>
            </a:extLst>
          </p:cNvPr>
          <p:cNvGrpSpPr/>
          <p:nvPr/>
        </p:nvGrpSpPr>
        <p:grpSpPr>
          <a:xfrm>
            <a:off x="2097840" y="3121223"/>
            <a:ext cx="7996320" cy="3079125"/>
            <a:chOff x="2097840" y="3121223"/>
            <a:chExt cx="7996320" cy="30791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4D15F8-4D2A-C0E0-18FA-28977BC6DF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31"/>
            <a:stretch/>
          </p:blipFill>
          <p:spPr>
            <a:xfrm>
              <a:off x="2097840" y="3429000"/>
              <a:ext cx="7996320" cy="277134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2A22D-B08C-089B-2545-106EFE2ABA05}"/>
                </a:ext>
              </a:extLst>
            </p:cNvPr>
            <p:cNvSpPr txBox="1"/>
            <p:nvPr/>
          </p:nvSpPr>
          <p:spPr>
            <a:xfrm>
              <a:off x="3516923" y="3121223"/>
              <a:ext cx="1397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No Initialization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60DCDE-648E-A593-5762-68BE50DEBB79}"/>
                </a:ext>
              </a:extLst>
            </p:cNvPr>
            <p:cNvSpPr txBox="1"/>
            <p:nvPr/>
          </p:nvSpPr>
          <p:spPr>
            <a:xfrm>
              <a:off x="7353300" y="3128732"/>
              <a:ext cx="1606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With Initialization</a:t>
              </a:r>
            </a:p>
          </p:txBody>
        </p:sp>
      </p:grp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ED8901D-552A-6A76-4A1C-F306EB7151CF}"/>
              </a:ext>
            </a:extLst>
          </p:cNvPr>
          <p:cNvSpPr txBox="1">
            <a:spLocks/>
          </p:cNvSpPr>
          <p:nvPr/>
        </p:nvSpPr>
        <p:spPr>
          <a:xfrm>
            <a:off x="838200" y="2644961"/>
            <a:ext cx="10515600" cy="780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There are some artifacts at the edges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FA84502-5114-BB13-C7F9-C7812E7131E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7" t="61041" r="51363" b="2662"/>
          <a:stretch/>
        </p:blipFill>
        <p:spPr>
          <a:xfrm>
            <a:off x="6263640" y="3652668"/>
            <a:ext cx="2037180" cy="2037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21577D-1BE0-C20A-5437-3246C1B303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03" t="61200" r="543" b="1801"/>
          <a:stretch/>
        </p:blipFill>
        <p:spPr>
          <a:xfrm>
            <a:off x="8408997" y="3632954"/>
            <a:ext cx="2145357" cy="20766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86204-0E67-903A-F7FE-375454E6DFD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6" t="22038" r="51144" b="42080"/>
          <a:stretch/>
        </p:blipFill>
        <p:spPr>
          <a:xfrm>
            <a:off x="1683848" y="3632954"/>
            <a:ext cx="2100652" cy="20766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1203DF-10EA-3A9A-4651-802D4FB81A7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03" t="22313" r="543" b="40688"/>
          <a:stretch/>
        </p:blipFill>
        <p:spPr>
          <a:xfrm>
            <a:off x="3784500" y="3632954"/>
            <a:ext cx="2145357" cy="20766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C13C4F2-98DE-37AD-F62A-EED5BB1F313F}"/>
              </a:ext>
            </a:extLst>
          </p:cNvPr>
          <p:cNvSpPr txBox="1"/>
          <p:nvPr/>
        </p:nvSpPr>
        <p:spPr>
          <a:xfrm>
            <a:off x="3468209" y="3128731"/>
            <a:ext cx="139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Water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F4D961A-C2E1-4E62-F426-3D741D4EBCF0}"/>
              </a:ext>
            </a:extLst>
          </p:cNvPr>
          <p:cNvSpPr txBox="1"/>
          <p:nvPr/>
        </p:nvSpPr>
        <p:spPr>
          <a:xfrm>
            <a:off x="8126439" y="3128731"/>
            <a:ext cx="160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9203FB-C8E3-7BCC-C7AE-C99006C0865C}"/>
              </a:ext>
            </a:extLst>
          </p:cNvPr>
          <p:cNvSpPr txBox="1"/>
          <p:nvPr/>
        </p:nvSpPr>
        <p:spPr>
          <a:xfrm>
            <a:off x="2057192" y="3344891"/>
            <a:ext cx="139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 Initialization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81CB42-7D49-E55F-3DC6-279C176CA8C6}"/>
              </a:ext>
            </a:extLst>
          </p:cNvPr>
          <p:cNvSpPr txBox="1"/>
          <p:nvPr/>
        </p:nvSpPr>
        <p:spPr>
          <a:xfrm>
            <a:off x="6687658" y="3335268"/>
            <a:ext cx="139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 Initialization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9B9BE3A-7D39-BC2B-2A1B-9B1DED644CE7}"/>
              </a:ext>
            </a:extLst>
          </p:cNvPr>
          <p:cNvSpPr txBox="1"/>
          <p:nvPr/>
        </p:nvSpPr>
        <p:spPr>
          <a:xfrm>
            <a:off x="8734642" y="3357107"/>
            <a:ext cx="160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With Initialization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FCF24A-83BC-6DB2-245C-1FA1FD182F34}"/>
              </a:ext>
            </a:extLst>
          </p:cNvPr>
          <p:cNvSpPr txBox="1"/>
          <p:nvPr/>
        </p:nvSpPr>
        <p:spPr>
          <a:xfrm>
            <a:off x="4170860" y="3357107"/>
            <a:ext cx="160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With Initialization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Cervical Spine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46942"/>
          </a:xfrm>
        </p:spPr>
        <p:txBody>
          <a:bodyPr>
            <a:normAutofit/>
          </a:bodyPr>
          <a:lstStyle/>
          <a:p>
            <a:r>
              <a:rPr lang="en-US" sz="2000" dirty="0"/>
              <a:t>Water-fat separation quality is enhanced in the cervical spine</a:t>
            </a:r>
            <a:endParaRPr lang="en-US" sz="2400" baseline="30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C6A856-E202-0D7F-2295-5F531D4B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EAD9DE1-32DA-0FDB-9AE7-ECEBAE71E112}"/>
              </a:ext>
            </a:extLst>
          </p:cNvPr>
          <p:cNvCxnSpPr/>
          <p:nvPr/>
        </p:nvCxnSpPr>
        <p:spPr>
          <a:xfrm flipV="1">
            <a:off x="5433648" y="2713114"/>
            <a:ext cx="175260" cy="191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08C9DFD-001C-1D44-1D26-15A48E2A7FA2}"/>
              </a:ext>
            </a:extLst>
          </p:cNvPr>
          <p:cNvCxnSpPr/>
          <p:nvPr/>
        </p:nvCxnSpPr>
        <p:spPr>
          <a:xfrm flipV="1">
            <a:off x="2855854" y="4795281"/>
            <a:ext cx="175260" cy="191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93F800-EAAC-11EF-22DC-F37A2E26772A}"/>
              </a:ext>
            </a:extLst>
          </p:cNvPr>
          <p:cNvCxnSpPr/>
          <p:nvPr/>
        </p:nvCxnSpPr>
        <p:spPr>
          <a:xfrm flipV="1">
            <a:off x="9644871" y="4814674"/>
            <a:ext cx="175260" cy="191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8F45EBA-53EB-3941-3D4C-A835F0901BB5}"/>
              </a:ext>
            </a:extLst>
          </p:cNvPr>
          <p:cNvCxnSpPr/>
          <p:nvPr/>
        </p:nvCxnSpPr>
        <p:spPr>
          <a:xfrm flipV="1">
            <a:off x="7461055" y="4831580"/>
            <a:ext cx="175260" cy="191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937611C-2311-9793-46E3-ADE36F6FDC68}"/>
              </a:ext>
            </a:extLst>
          </p:cNvPr>
          <p:cNvCxnSpPr/>
          <p:nvPr/>
        </p:nvCxnSpPr>
        <p:spPr>
          <a:xfrm flipV="1">
            <a:off x="5082540" y="4824526"/>
            <a:ext cx="175260" cy="1917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10F304-9BC1-79C7-3125-D17EF9B8B888}"/>
              </a:ext>
            </a:extLst>
          </p:cNvPr>
          <p:cNvSpPr txBox="1">
            <a:spLocks/>
          </p:cNvSpPr>
          <p:nvPr/>
        </p:nvSpPr>
        <p:spPr>
          <a:xfrm>
            <a:off x="838200" y="2231472"/>
            <a:ext cx="10515600" cy="46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Brain and bone separation is improved by the initialization</a:t>
            </a:r>
            <a:endParaRPr kumimoji="0" 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AA87E4-8B8F-4713-7CE3-62BBFE6FFB45}"/>
              </a:ext>
            </a:extLst>
          </p:cNvPr>
          <p:cNvSpPr/>
          <p:nvPr/>
        </p:nvSpPr>
        <p:spPr>
          <a:xfrm>
            <a:off x="7720553" y="2310276"/>
            <a:ext cx="197962" cy="18596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BFD3CD5-69DA-5FF9-C9BA-B73360E35B83}"/>
              </a:ext>
            </a:extLst>
          </p:cNvPr>
          <p:cNvSpPr/>
          <p:nvPr/>
        </p:nvSpPr>
        <p:spPr>
          <a:xfrm>
            <a:off x="6441114" y="3649942"/>
            <a:ext cx="1108566" cy="6484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BF87F4-276B-B04F-6433-BE6ADC4B8DB1}"/>
              </a:ext>
            </a:extLst>
          </p:cNvPr>
          <p:cNvSpPr/>
          <p:nvPr/>
        </p:nvSpPr>
        <p:spPr>
          <a:xfrm>
            <a:off x="8703265" y="3619631"/>
            <a:ext cx="1108566" cy="6484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EC2D06-76BC-1186-9C24-93702D26E604}"/>
              </a:ext>
            </a:extLst>
          </p:cNvPr>
          <p:cNvSpPr/>
          <p:nvPr/>
        </p:nvSpPr>
        <p:spPr>
          <a:xfrm>
            <a:off x="2303419" y="5106628"/>
            <a:ext cx="905521" cy="483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78C26A-FE78-AA43-42C0-A58A34C14A7D}"/>
              </a:ext>
            </a:extLst>
          </p:cNvPr>
          <p:cNvSpPr/>
          <p:nvPr/>
        </p:nvSpPr>
        <p:spPr>
          <a:xfrm>
            <a:off x="4615757" y="5093893"/>
            <a:ext cx="905521" cy="4833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333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9 0.15162 L -4.16667E-6 1.48148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" y="-75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5274 0.12662 L 4.375E-6 1.48148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30" y="-6343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112 -0.04699 L 2.70833E-6 1.4814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62" y="233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578 -0.0507 L 1.25E-6 1.48148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9" y="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5" grpId="0"/>
      <p:bldP spid="16" grpId="0"/>
      <p:bldP spid="17" grpId="0"/>
      <p:bldP spid="18" grpId="0"/>
      <p:bldP spid="19" grpId="0"/>
      <p:bldP spid="20" grpId="0"/>
      <p:bldP spid="10" grpId="0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FDF6B9-0D55-F796-56E2-1A34F5B8159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4"/>
          <a:stretch/>
        </p:blipFill>
        <p:spPr>
          <a:xfrm>
            <a:off x="2124217" y="3416726"/>
            <a:ext cx="7996320" cy="27924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44B4CC7-B329-8106-47EB-FBA082E9C6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19" t="59510" r="777" b="1699"/>
          <a:stretch/>
        </p:blipFill>
        <p:spPr>
          <a:xfrm>
            <a:off x="6622387" y="3432026"/>
            <a:ext cx="2652979" cy="27012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BFBCC6-441F-2C20-71BC-90EAAF6796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3" t="59863" r="51393" b="2849"/>
          <a:stretch/>
        </p:blipFill>
        <p:spPr>
          <a:xfrm>
            <a:off x="2860583" y="3412154"/>
            <a:ext cx="2746046" cy="27460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Thoracic Spine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4667"/>
          </a:xfrm>
        </p:spPr>
        <p:txBody>
          <a:bodyPr>
            <a:normAutofit/>
          </a:bodyPr>
          <a:lstStyle/>
          <a:p>
            <a:r>
              <a:rPr lang="en-US" sz="2000" dirty="0">
                <a:effectLst/>
              </a:rPr>
              <a:t>There is</a:t>
            </a:r>
            <a:r>
              <a:rPr lang="en-US" sz="2000" dirty="0"/>
              <a:t> n</a:t>
            </a:r>
            <a:r>
              <a:rPr lang="en-US" sz="2000" dirty="0">
                <a:effectLst/>
              </a:rPr>
              <a:t>o loss of stability by the initialization, visually similar</a:t>
            </a:r>
            <a:endParaRPr lang="en-US" sz="2400" baseline="300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B2A22D-B08C-089B-2545-106EFE2ABA05}"/>
              </a:ext>
            </a:extLst>
          </p:cNvPr>
          <p:cNvSpPr txBox="1"/>
          <p:nvPr/>
        </p:nvSpPr>
        <p:spPr>
          <a:xfrm>
            <a:off x="3516923" y="3173975"/>
            <a:ext cx="139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60DCDE-648E-A593-5762-68BE50DEBB79}"/>
              </a:ext>
            </a:extLst>
          </p:cNvPr>
          <p:cNvSpPr txBox="1"/>
          <p:nvPr/>
        </p:nvSpPr>
        <p:spPr>
          <a:xfrm>
            <a:off x="7353300" y="3181484"/>
            <a:ext cx="160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With Initialization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F438B2-E825-9095-EE09-9EAA7A7F7769}"/>
              </a:ext>
            </a:extLst>
          </p:cNvPr>
          <p:cNvCxnSpPr>
            <a:cxnSpLocks/>
          </p:cNvCxnSpPr>
          <p:nvPr/>
        </p:nvCxnSpPr>
        <p:spPr>
          <a:xfrm flipH="1" flipV="1">
            <a:off x="4225141" y="2228263"/>
            <a:ext cx="140677" cy="235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8C0837-FFB1-2BAC-C5E6-7DB7EEB725E0}"/>
              </a:ext>
            </a:extLst>
          </p:cNvPr>
          <p:cNvCxnSpPr>
            <a:cxnSpLocks/>
          </p:cNvCxnSpPr>
          <p:nvPr/>
        </p:nvCxnSpPr>
        <p:spPr>
          <a:xfrm flipH="1" flipV="1">
            <a:off x="3142988" y="4959858"/>
            <a:ext cx="288974" cy="396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6554FCB-A6C2-5B5C-28AA-98F38686F854}"/>
              </a:ext>
            </a:extLst>
          </p:cNvPr>
          <p:cNvCxnSpPr>
            <a:cxnSpLocks/>
          </p:cNvCxnSpPr>
          <p:nvPr/>
        </p:nvCxnSpPr>
        <p:spPr>
          <a:xfrm flipH="1" flipV="1">
            <a:off x="6941853" y="4959858"/>
            <a:ext cx="288974" cy="3969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AD4A0E8-D563-0550-FBB8-7945D5C48614}"/>
              </a:ext>
            </a:extLst>
          </p:cNvPr>
          <p:cNvSpPr txBox="1">
            <a:spLocks/>
          </p:cNvSpPr>
          <p:nvPr/>
        </p:nvSpPr>
        <p:spPr>
          <a:xfrm>
            <a:off x="838200" y="2184166"/>
            <a:ext cx="10515600" cy="34111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Better quality at front edge</a:t>
            </a:r>
            <a:endParaRPr kumimoji="0" 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CBE70E20-3CD0-D2D6-7424-CA09D8B79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CBAE24-32EA-9BF7-4F4B-F09BF9A4C523}"/>
              </a:ext>
            </a:extLst>
          </p:cNvPr>
          <p:cNvSpPr txBox="1"/>
          <p:nvPr/>
        </p:nvSpPr>
        <p:spPr>
          <a:xfrm rot="16200000">
            <a:off x="2495872" y="4482584"/>
            <a:ext cx="585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129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808 0.10995 L 4.375E-6 4.81481E-6 " pathEditMode="relative" rAng="0" ptsTypes="AA">
                                      <p:cBhvr>
                                        <p:cTn id="14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04" y="-550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8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201 0.11042 L -3.125E-6 -2.22222E-6 " pathEditMode="relative" rAng="0" ptsTypes="AA">
                                      <p:cBhvr>
                                        <p:cTn id="21" dur="8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07" y="-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3647"/>
            <a:ext cx="10515600" cy="1511464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r>
              <a:rPr lang="en-US" sz="2400" dirty="0"/>
              <a:t>The most effective strategy to diagnose parenchymal disease with MRI is to detect abnormal tissue using heavily T</a:t>
            </a:r>
            <a:r>
              <a:rPr lang="en-US" sz="2400" baseline="-25000" dirty="0"/>
              <a:t>2</a:t>
            </a:r>
            <a:r>
              <a:rPr lang="en-US" sz="2400" dirty="0"/>
              <a:t> weighted pulses</a:t>
            </a:r>
            <a:r>
              <a:rPr lang="en-US" sz="2400" baseline="30000" dirty="0"/>
              <a:t>1</a:t>
            </a:r>
          </a:p>
          <a:p>
            <a:endParaRPr lang="en-US" sz="2400" baseline="30000" dirty="0"/>
          </a:p>
          <a:p>
            <a:r>
              <a:rPr lang="en-US" sz="2400" dirty="0"/>
              <a:t>Main diagnostic emphasis remains on imaging tissues with long T</a:t>
            </a:r>
            <a:r>
              <a:rPr lang="en-US" sz="2400" baseline="-25000" dirty="0"/>
              <a:t>2</a:t>
            </a:r>
            <a:r>
              <a:rPr lang="en-US" sz="2400" baseline="30000" dirty="0"/>
              <a:t>*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99A51-2592-A6A9-C2B6-61B51A8E60F4}"/>
              </a:ext>
            </a:extLst>
          </p:cNvPr>
          <p:cNvCxnSpPr>
            <a:cxnSpLocks/>
          </p:cNvCxnSpPr>
          <p:nvPr/>
        </p:nvCxnSpPr>
        <p:spPr>
          <a:xfrm>
            <a:off x="817880" y="135093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4A0B0-021E-A734-568A-EFDD77F6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3</a:t>
            </a:fld>
            <a:endParaRPr lang="en-US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E5E878EC-667C-1FCF-D061-79F51C2C437A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1074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2018, Brooks J. MRI background parenchymal enhancement, breast density and serum hormones in postmenopausal women. J. Cancer.</a:t>
            </a:r>
          </a:p>
          <a:p>
            <a:pPr marL="228600" indent="-228600" algn="l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2003, Robson, M. Magnetic Resonance: An Introduction to Ultrashort TE (UTE) Imaging, Journal of Computed Assisted Tomography</a:t>
            </a:r>
          </a:p>
        </p:txBody>
      </p:sp>
    </p:spTree>
    <p:extLst>
      <p:ext uri="{BB962C8B-B14F-4D97-AF65-F5344CB8AC3E}">
        <p14:creationId xmlns:p14="http://schemas.microsoft.com/office/powerpoint/2010/main" val="9708759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727904B-6930-E674-9C98-63B4599238E3}"/>
              </a:ext>
            </a:extLst>
          </p:cNvPr>
          <p:cNvGrpSpPr/>
          <p:nvPr/>
        </p:nvGrpSpPr>
        <p:grpSpPr>
          <a:xfrm>
            <a:off x="2097840" y="3121223"/>
            <a:ext cx="7996321" cy="3073306"/>
            <a:chOff x="2097840" y="3121223"/>
            <a:chExt cx="7996321" cy="30733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79E901-0FEC-32DD-59CD-BFBD9371C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241"/>
            <a:stretch/>
          </p:blipFill>
          <p:spPr>
            <a:xfrm>
              <a:off x="2097840" y="3436509"/>
              <a:ext cx="7996321" cy="275802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B2A22D-B08C-089B-2545-106EFE2ABA05}"/>
                </a:ext>
              </a:extLst>
            </p:cNvPr>
            <p:cNvSpPr txBox="1"/>
            <p:nvPr/>
          </p:nvSpPr>
          <p:spPr>
            <a:xfrm>
              <a:off x="3516923" y="3121223"/>
              <a:ext cx="1397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No Initialization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560DCDE-648E-A593-5762-68BE50DEBB79}"/>
                </a:ext>
              </a:extLst>
            </p:cNvPr>
            <p:cNvSpPr txBox="1"/>
            <p:nvPr/>
          </p:nvSpPr>
          <p:spPr>
            <a:xfrm>
              <a:off x="7353300" y="3128732"/>
              <a:ext cx="16060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With Initialization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92646B40-F44B-2F5F-353F-4235C5DF20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5" t="21286" r="51905" b="43119"/>
          <a:stretch/>
        </p:blipFill>
        <p:spPr>
          <a:xfrm>
            <a:off x="1513956" y="3375555"/>
            <a:ext cx="2152108" cy="2198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2CAD14-6CC8-7107-557B-F56101F7A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03" t="21286" r="829" b="41807"/>
          <a:stretch/>
        </p:blipFill>
        <p:spPr>
          <a:xfrm>
            <a:off x="3833191" y="3376891"/>
            <a:ext cx="2233380" cy="2196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045FBF-2DFB-DA7C-F66A-F2101255EA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4" t="60814" r="51373" b="3263"/>
          <a:stretch/>
        </p:blipFill>
        <p:spPr>
          <a:xfrm>
            <a:off x="6367139" y="3348907"/>
            <a:ext cx="2267219" cy="2252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8F24CD-811F-E6B2-3010-FB3D489359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03" t="60066" r="600" b="2091"/>
          <a:stretch/>
        </p:blipFill>
        <p:spPr>
          <a:xfrm>
            <a:off x="8805539" y="3348427"/>
            <a:ext cx="2266832" cy="22524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2D9544F-C477-BD5B-D10F-15510828AAED}"/>
              </a:ext>
            </a:extLst>
          </p:cNvPr>
          <p:cNvSpPr txBox="1"/>
          <p:nvPr/>
        </p:nvSpPr>
        <p:spPr>
          <a:xfrm>
            <a:off x="3371371" y="2764822"/>
            <a:ext cx="139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Water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4A835-BEC6-D160-75D3-FEC5168B094F}"/>
              </a:ext>
            </a:extLst>
          </p:cNvPr>
          <p:cNvSpPr txBox="1"/>
          <p:nvPr/>
        </p:nvSpPr>
        <p:spPr>
          <a:xfrm>
            <a:off x="8460550" y="2737192"/>
            <a:ext cx="160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86D87A-D7BA-9307-FB36-42BF463A3A3A}"/>
              </a:ext>
            </a:extLst>
          </p:cNvPr>
          <p:cNvSpPr txBox="1"/>
          <p:nvPr/>
        </p:nvSpPr>
        <p:spPr>
          <a:xfrm>
            <a:off x="1913061" y="3061605"/>
            <a:ext cx="139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 Initialization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E95DAD-5825-EDC7-F9F4-2FA2E067E3AE}"/>
              </a:ext>
            </a:extLst>
          </p:cNvPr>
          <p:cNvSpPr txBox="1"/>
          <p:nvPr/>
        </p:nvSpPr>
        <p:spPr>
          <a:xfrm>
            <a:off x="6648240" y="3042970"/>
            <a:ext cx="1397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No Initialization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1C39E9-405A-3998-2087-E114997BA0F9}"/>
              </a:ext>
            </a:extLst>
          </p:cNvPr>
          <p:cNvSpPr txBox="1"/>
          <p:nvPr/>
        </p:nvSpPr>
        <p:spPr>
          <a:xfrm>
            <a:off x="9061938" y="3067681"/>
            <a:ext cx="160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With Initialization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7DB63-E4DB-95B7-05EE-C7CD3DB7135A}"/>
              </a:ext>
            </a:extLst>
          </p:cNvPr>
          <p:cNvSpPr txBox="1"/>
          <p:nvPr/>
        </p:nvSpPr>
        <p:spPr>
          <a:xfrm>
            <a:off x="4228595" y="3061605"/>
            <a:ext cx="1606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With Initialization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Lumbar Spine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923757"/>
              </a:xfrm>
            </p:spPr>
            <p:txBody>
              <a:bodyPr>
                <a:normAutofit/>
              </a:bodyPr>
              <a:lstStyle/>
              <a:p>
                <a:r>
                  <a:rPr lang="en-US" sz="2000" dirty="0"/>
                  <a:t>Better robustness when using initialization w.r.t the regularization parameter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br>
                  <a:rPr lang="en-US" sz="2000" dirty="0">
                    <a:effectLst/>
                  </a:rPr>
                </a:br>
                <a:endParaRPr lang="en-US" sz="2400" baseline="30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923757"/>
              </a:xfrm>
              <a:blipFill>
                <a:blip r:embed="rId7"/>
                <a:stretch>
                  <a:fillRect l="-522" t="-5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774D3EA-B114-FDC8-FE25-6E555067F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0D89927-ED4A-13AD-0B70-CECE92B19747}"/>
              </a:ext>
            </a:extLst>
          </p:cNvPr>
          <p:cNvSpPr txBox="1">
            <a:spLocks/>
          </p:cNvSpPr>
          <p:nvPr/>
        </p:nvSpPr>
        <p:spPr>
          <a:xfrm>
            <a:off x="838200" y="2171114"/>
            <a:ext cx="10515600" cy="492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Overall better quality of water-fat separation</a:t>
            </a:r>
            <a:endParaRPr kumimoji="0" lang="en-US" sz="24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B5C2AB07-EBF7-E90E-8D33-DAF214BD16C1}"/>
              </a:ext>
            </a:extLst>
          </p:cNvPr>
          <p:cNvSpPr/>
          <p:nvPr/>
        </p:nvSpPr>
        <p:spPr>
          <a:xfrm>
            <a:off x="2374957" y="6131218"/>
            <a:ext cx="3591613" cy="45026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R</a:t>
            </a:r>
            <a:r>
              <a:rPr lang="en-US" dirty="0">
                <a:cs typeface="Times New Roman" panose="02020603050405020304" pitchFamily="18" charset="0"/>
              </a:rPr>
              <a:t>egularization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↓ </a:t>
            </a:r>
            <a:r>
              <a:rPr lang="en-US" dirty="0">
                <a:cs typeface="Times New Roman" panose="02020603050405020304" pitchFamily="18" charset="0"/>
              </a:rPr>
              <a:t>Stability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E15D72-5B88-3AAB-F880-185F3EBAD4AC}"/>
              </a:ext>
            </a:extLst>
          </p:cNvPr>
          <p:cNvSpPr/>
          <p:nvPr/>
        </p:nvSpPr>
        <p:spPr>
          <a:xfrm>
            <a:off x="6243686" y="6145210"/>
            <a:ext cx="3822926" cy="450264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>
                <a:cs typeface="Times New Roman" panose="02020603050405020304" pitchFamily="18" charset="0"/>
              </a:rPr>
              <a:t>egularization 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cs typeface="Times New Roman" panose="02020603050405020304" pitchFamily="18" charset="0"/>
              </a:rPr>
              <a:t>Stability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592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62 -0.00393 L 2.08333E-7 -4.81481E-6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87" y="18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396 -0.04491 L 4.16667E-7 3.7037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98" y="224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656 0.16134 L -4.375E-6 3.7037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28" y="-8079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93 0.16297 L -4.375E-6 -4.81481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" y="-814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Takeaways: Initialization Results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159394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effectLst/>
                  </a:rPr>
                  <a:t> fit: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>
                    <a:effectLst/>
                  </a:rPr>
                  <a:t>Initialization enforces a smoother final fit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Number of iterations is either kept equal or reduced for all cases</a:t>
                </a: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1593948"/>
              </a:xfrm>
              <a:blipFill>
                <a:blip r:embed="rId3"/>
                <a:stretch>
                  <a:fillRect t="-64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466F-3EB4-7CD2-ACE3-DE8B31E2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18F1E75-17F7-300A-E510-5BFBD63135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38428"/>
                <a:ext cx="10515600" cy="15257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Water-fat separation: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There is Improved water-fat separation quality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Improved robustness of the optimization method w.r.t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18F1E75-17F7-300A-E510-5BFBD631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38428"/>
                <a:ext cx="10515600" cy="1525750"/>
              </a:xfrm>
              <a:prstGeom prst="rect">
                <a:avLst/>
              </a:prstGeom>
              <a:blipFill>
                <a:blip r:embed="rId4"/>
                <a:stretch>
                  <a:fillRect l="-1043" t="-6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EE7FFAE-9548-D12C-F538-D224CFD59B46}"/>
              </a:ext>
            </a:extLst>
          </p:cNvPr>
          <p:cNvSpPr txBox="1">
            <a:spLocks/>
          </p:cNvSpPr>
          <p:nvPr/>
        </p:nvSpPr>
        <p:spPr>
          <a:xfrm>
            <a:off x="838200" y="5194169"/>
            <a:ext cx="10515600" cy="932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Limitations: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Separation quality at the anatomy edges remains to be improved</a:t>
            </a:r>
            <a:endParaRPr lang="en-US" sz="2800" baseline="30000" dirty="0"/>
          </a:p>
        </p:txBody>
      </p:sp>
    </p:spTree>
    <p:extLst>
      <p:ext uri="{BB962C8B-B14F-4D97-AF65-F5344CB8AC3E}">
        <p14:creationId xmlns:p14="http://schemas.microsoft.com/office/powerpoint/2010/main" val="303720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b="0" dirty="0">
                    <a:solidFill>
                      <a:schemeClr val="accent4"/>
                    </a:solidFill>
                    <a:cs typeface="Times New Roman" panose="02020603050405020304" pitchFamily="18" charset="0"/>
                  </a:rPr>
                  <a:t>Pre-Initialization Filtering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4000" b="0" i="1" smtClean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>
                    <a:solidFill>
                      <a:schemeClr val="accent4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effects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79465"/>
                <a:ext cx="10515600" cy="409749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Anatomies with stark changes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/>
                  <a:t> have strong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contributions</a:t>
                </a:r>
              </a:p>
              <a:p>
                <a:r>
                  <a:rPr lang="en-US" sz="2400" dirty="0"/>
                  <a:t>Test the effect of filtering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</a:rPr>
                  <a:t> from the scan before separating water and fat</a:t>
                </a:r>
              </a:p>
              <a:p>
                <a:r>
                  <a:rPr lang="en-US" sz="2400" dirty="0"/>
                  <a:t>Description of the method</a:t>
                </a:r>
              </a:p>
              <a:p>
                <a:r>
                  <a:rPr lang="en-US" sz="2400" dirty="0">
                    <a:effectLst/>
                  </a:rPr>
                  <a:t>Validation of water-fat separation w.r.t the initialized Gauss Newton method</a:t>
                </a:r>
              </a:p>
              <a:p>
                <a:r>
                  <a:rPr lang="en-US" sz="2400" dirty="0"/>
                  <a:t>Qualitative assessment of water fat separation in the lung</a:t>
                </a:r>
                <a:endParaRPr lang="en-US" sz="2400" dirty="0">
                  <a:effectLst/>
                </a:endParaRPr>
              </a:p>
              <a:p>
                <a:endParaRPr lang="en-US" sz="2400" dirty="0"/>
              </a:p>
              <a:p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79465"/>
                <a:ext cx="10515600" cy="4097497"/>
              </a:xfrm>
              <a:blipFill>
                <a:blip r:embed="rId4"/>
                <a:stretch>
                  <a:fillRect l="-812" t="-1935" r="-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FBEAD22-0DEE-AC02-F66D-2600759C6D81}"/>
              </a:ext>
            </a:extLst>
          </p:cNvPr>
          <p:cNvSpPr txBox="1"/>
          <p:nvPr/>
        </p:nvSpPr>
        <p:spPr>
          <a:xfrm>
            <a:off x="838200" y="1406769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E3E362-D881-F8DB-D7E9-51AC4D953771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accent4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523CC-D59A-DB1C-2A50-12C1DF1D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400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Filtering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Contributions</a:t>
                </a:r>
                <a:endParaRPr lang="en-US" sz="4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89796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Initialization proves to enhance the water-fat separation quality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Anatomies with a strong difference in susceptibility around small regions may be affected significantly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contributions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897963"/>
              </a:xfrm>
              <a:blipFill>
                <a:blip r:embed="rId4"/>
                <a:stretch>
                  <a:fillRect l="-812" t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43BCD7B-A309-F815-0562-A36271B1F065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390F8-5C9B-4970-2DC1-FD10D7E5E643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2731-975D-0017-2DCC-A20A0C11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FFC4-5F33-DF75-E069-EBCEF2082EC3}"/>
                  </a:ext>
                </a:extLst>
              </p:cNvPr>
              <p:cNvSpPr txBox="1"/>
              <p:nvPr/>
            </p:nvSpPr>
            <p:spPr>
              <a:xfrm>
                <a:off x="838200" y="3946161"/>
                <a:ext cx="105359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Lung are scanned because of its stark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n-US" sz="2400" dirty="0"/>
                  <a:t> difference between tissue and air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FFC4-5F33-DF75-E069-EBCEF208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46161"/>
                <a:ext cx="10535920" cy="461665"/>
              </a:xfrm>
              <a:prstGeom prst="rect">
                <a:avLst/>
              </a:prstGeom>
              <a:blipFill>
                <a:blip r:embed="rId5"/>
                <a:stretch>
                  <a:fillRect l="-810" t="-9211" r="-810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0FEEDF7-5E64-69F8-7440-10855B96949F}"/>
              </a:ext>
            </a:extLst>
          </p:cNvPr>
          <p:cNvSpPr txBox="1"/>
          <p:nvPr/>
        </p:nvSpPr>
        <p:spPr>
          <a:xfrm>
            <a:off x="847627" y="4881459"/>
            <a:ext cx="10515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</a:rPr>
              <a:t>The general parameters of the scan are the same as for the previous thoracic spine measurements</a:t>
            </a:r>
            <a:endParaRPr lang="en-US" sz="2400" baseline="30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31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Method</a:t>
            </a:r>
            <a:endParaRPr lang="en-US" sz="4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5257800" cy="860620"/>
          </a:xfrm>
        </p:spPr>
        <p:txBody>
          <a:bodyPr>
            <a:normAutofit/>
          </a:bodyPr>
          <a:lstStyle/>
          <a:p>
            <a:r>
              <a:rPr lang="en-US" sz="2400" dirty="0"/>
              <a:t>The phase is extracted and masked to only fit the lung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43BCD7B-A309-F815-0562-A36271B1F065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390F8-5C9B-4970-2DC1-FD10D7E5E643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2731-975D-0017-2DCC-A20A0C11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FFC4-5F33-DF75-E069-EBCEF2082EC3}"/>
                  </a:ext>
                </a:extLst>
              </p:cNvPr>
              <p:cNvSpPr txBox="1"/>
              <p:nvPr/>
            </p:nvSpPr>
            <p:spPr>
              <a:xfrm>
                <a:off x="847627" y="3351458"/>
                <a:ext cx="5257800" cy="864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400" dirty="0"/>
                  <a:t> is modeled and filtered out of the raw signal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FFC4-5F33-DF75-E069-EBCEF208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7" y="3351458"/>
                <a:ext cx="5257800" cy="864789"/>
              </a:xfrm>
              <a:prstGeom prst="rect">
                <a:avLst/>
              </a:prstGeom>
              <a:blipFill>
                <a:blip r:embed="rId3"/>
                <a:stretch>
                  <a:fillRect l="-1506" t="-5634" b="-154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FEEDF7-5E64-69F8-7440-10855B96949F}"/>
                  </a:ext>
                </a:extLst>
              </p:cNvPr>
              <p:cNvSpPr txBox="1"/>
              <p:nvPr/>
            </p:nvSpPr>
            <p:spPr>
              <a:xfrm>
                <a:off x="847627" y="4881459"/>
                <a:ext cx="5248373" cy="860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𝑝𝑟𝑒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𝑓𝑖𝑙𝑡𝑒𝑟𝑒𝑑</m:t>
                        </m:r>
                      </m:sub>
                    </m:sSub>
                  </m:oMath>
                </a14:m>
                <a:r>
                  <a:rPr lang="en-US" sz="2400" dirty="0"/>
                  <a:t> is passed down to the initialized optimization method </a:t>
                </a:r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0FEEDF7-5E64-69F8-7440-10855B969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27" y="4881459"/>
                <a:ext cx="5248373" cy="860620"/>
              </a:xfrm>
              <a:prstGeom prst="rect">
                <a:avLst/>
              </a:prstGeom>
              <a:blipFill>
                <a:blip r:embed="rId4"/>
                <a:stretch>
                  <a:fillRect l="-1510" t="-5674" r="-1742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281F8790-7F47-7492-184D-C814BBDA7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080" y="1630978"/>
            <a:ext cx="3881120" cy="50014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84B7C6-76DE-2E94-4AB7-610A1F0526FE}"/>
              </a:ext>
            </a:extLst>
          </p:cNvPr>
          <p:cNvSpPr/>
          <p:nvPr/>
        </p:nvSpPr>
        <p:spPr>
          <a:xfrm>
            <a:off x="7418526" y="1606621"/>
            <a:ext cx="3036114" cy="1217860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6AFC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AE50D0-63CD-6760-67CC-D5BF46EEAF10}"/>
              </a:ext>
            </a:extLst>
          </p:cNvPr>
          <p:cNvSpPr/>
          <p:nvPr/>
        </p:nvSpPr>
        <p:spPr>
          <a:xfrm>
            <a:off x="7762240" y="3117758"/>
            <a:ext cx="2519680" cy="661762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6AFC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4A1A941-555E-F37A-5C67-E5A6765687EB}"/>
              </a:ext>
            </a:extLst>
          </p:cNvPr>
          <p:cNvSpPr/>
          <p:nvPr/>
        </p:nvSpPr>
        <p:spPr>
          <a:xfrm>
            <a:off x="8950960" y="4066688"/>
            <a:ext cx="1767840" cy="1572111"/>
          </a:xfrm>
          <a:prstGeom prst="rect">
            <a:avLst/>
          </a:prstGeom>
          <a:noFill/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6AFC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4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429FC1-08D5-FACE-47A8-728CD9A54138}"/>
                  </a:ext>
                </a:extLst>
              </p:cNvPr>
              <p:cNvSpPr txBox="1"/>
              <p:nvPr/>
            </p:nvSpPr>
            <p:spPr>
              <a:xfrm>
                <a:off x="4191400" y="6241384"/>
                <a:ext cx="4033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b="1" dirty="0"/>
                  <a:t> Map Lung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429FC1-08D5-FACE-47A8-728CD9A54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400" y="6241384"/>
                <a:ext cx="4033520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inside the Lung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880" y="1825626"/>
            <a:ext cx="10774680" cy="484649"/>
          </a:xfrm>
        </p:spPr>
        <p:txBody>
          <a:bodyPr>
            <a:normAutofit/>
          </a:bodyPr>
          <a:lstStyle/>
          <a:p>
            <a:r>
              <a:rPr lang="en-US" sz="2400" dirty="0"/>
              <a:t>The lungs were scanned with the same parameters as before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43BCD7B-A309-F815-0562-A36271B1F065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390F8-5C9B-4970-2DC1-FD10D7E5E643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2731-975D-0017-2DCC-A20A0C11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FFC4-5F33-DF75-E069-EBCEF2082EC3}"/>
                  </a:ext>
                </a:extLst>
              </p:cNvPr>
              <p:cNvSpPr txBox="1"/>
              <p:nvPr/>
            </p:nvSpPr>
            <p:spPr>
              <a:xfrm>
                <a:off x="838200" y="2566319"/>
                <a:ext cx="7035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map masks </a:t>
                </a:r>
                <a:r>
                  <a:rPr lang="en-US" sz="2400" b="1" dirty="0"/>
                  <a:t>only air</a:t>
                </a:r>
                <a:r>
                  <a:rPr lang="en-US" sz="2400" dirty="0"/>
                  <a:t> and not the bronchi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B20FFC4-5F33-DF75-E069-EBCEF208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566319"/>
                <a:ext cx="7035800" cy="461665"/>
              </a:xfrm>
              <a:prstGeom prst="rect">
                <a:avLst/>
              </a:prstGeom>
              <a:blipFill>
                <a:blip r:embed="rId5"/>
                <a:stretch>
                  <a:fillRect l="-1213" t="-9211" r="-1993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C2A0D9F7-F207-98F1-80F4-74DD62A50D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6617" y="3128819"/>
            <a:ext cx="6258766" cy="31135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3B939F-C610-9298-2755-BEC91D26CE39}"/>
              </a:ext>
            </a:extLst>
          </p:cNvPr>
          <p:cNvSpPr txBox="1"/>
          <p:nvPr/>
        </p:nvSpPr>
        <p:spPr>
          <a:xfrm>
            <a:off x="4188460" y="6242397"/>
            <a:ext cx="403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Lung Scans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18BB65-EB06-8171-9165-5BE9DAB5E6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6616" y="3284028"/>
            <a:ext cx="6284967" cy="2883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1D396C-BFA1-B68E-C0E4-C1AFBDDF578B}"/>
              </a:ext>
            </a:extLst>
          </p:cNvPr>
          <p:cNvSpPr txBox="1"/>
          <p:nvPr/>
        </p:nvSpPr>
        <p:spPr>
          <a:xfrm>
            <a:off x="7802880" y="2565936"/>
            <a:ext cx="3423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or the heart and spine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1807B7-60A5-CD35-BEA7-ECC4CE5CA1C0}"/>
              </a:ext>
            </a:extLst>
          </p:cNvPr>
          <p:cNvCxnSpPr/>
          <p:nvPr/>
        </p:nvCxnSpPr>
        <p:spPr>
          <a:xfrm flipV="1">
            <a:off x="7711440" y="2662859"/>
            <a:ext cx="172720" cy="268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4AFAD13-5972-3C02-9C1D-B53C3FA66853}"/>
              </a:ext>
            </a:extLst>
          </p:cNvPr>
          <p:cNvCxnSpPr/>
          <p:nvPr/>
        </p:nvCxnSpPr>
        <p:spPr>
          <a:xfrm flipV="1">
            <a:off x="4744720" y="5080939"/>
            <a:ext cx="172720" cy="268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92B28B6-2CD6-1B8D-FE8F-349DC292F285}"/>
              </a:ext>
            </a:extLst>
          </p:cNvPr>
          <p:cNvCxnSpPr/>
          <p:nvPr/>
        </p:nvCxnSpPr>
        <p:spPr>
          <a:xfrm flipV="1">
            <a:off x="3911600" y="5075716"/>
            <a:ext cx="172720" cy="268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0FD75E8-0B26-5BD3-02B5-E3897ED7E223}"/>
              </a:ext>
            </a:extLst>
          </p:cNvPr>
          <p:cNvCxnSpPr/>
          <p:nvPr/>
        </p:nvCxnSpPr>
        <p:spPr>
          <a:xfrm flipV="1">
            <a:off x="6725920" y="5038739"/>
            <a:ext cx="172720" cy="2685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FDA7EF-4086-D904-0ED9-8C84603822B3}"/>
              </a:ext>
            </a:extLst>
          </p:cNvPr>
          <p:cNvCxnSpPr>
            <a:cxnSpLocks/>
          </p:cNvCxnSpPr>
          <p:nvPr/>
        </p:nvCxnSpPr>
        <p:spPr>
          <a:xfrm flipH="1" flipV="1">
            <a:off x="10932160" y="2667941"/>
            <a:ext cx="142240" cy="2685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B562181-FB18-66FB-7024-F26552D7CE5E}"/>
              </a:ext>
            </a:extLst>
          </p:cNvPr>
          <p:cNvCxnSpPr>
            <a:cxnSpLocks/>
          </p:cNvCxnSpPr>
          <p:nvPr/>
        </p:nvCxnSpPr>
        <p:spPr>
          <a:xfrm flipH="1" flipV="1">
            <a:off x="7305040" y="4901964"/>
            <a:ext cx="142240" cy="2685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FCF3C0-AF5C-6224-8A28-FD21C66D553C}"/>
              </a:ext>
            </a:extLst>
          </p:cNvPr>
          <p:cNvCxnSpPr>
            <a:cxnSpLocks/>
          </p:cNvCxnSpPr>
          <p:nvPr/>
        </p:nvCxnSpPr>
        <p:spPr>
          <a:xfrm flipH="1" flipV="1">
            <a:off x="4516069" y="4901964"/>
            <a:ext cx="142240" cy="268585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66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" grpId="0"/>
      <p:bldP spid="10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65181A8-35AB-0670-7605-09122CD5F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365" y="3192924"/>
            <a:ext cx="9406630" cy="31634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6044BA-0DAE-D575-AF3E-79E1B765A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685" y="3147461"/>
            <a:ext cx="9406630" cy="325435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6EBFA2-0B35-5C66-7F67-4960E720C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87" y="3071573"/>
            <a:ext cx="9406631" cy="3314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endParaRPr lang="en-US" sz="40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880" y="1825626"/>
            <a:ext cx="10774680" cy="837638"/>
          </a:xfrm>
        </p:spPr>
        <p:txBody>
          <a:bodyPr>
            <a:normAutofit/>
          </a:bodyPr>
          <a:lstStyle/>
          <a:p>
            <a:r>
              <a:rPr lang="en-US" sz="2400" dirty="0"/>
              <a:t>Water-fat separation is virtually equal as with all previous anatomies using the plain initialized Gauss Newton method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43BCD7B-A309-F815-0562-A36271B1F065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390F8-5C9B-4970-2DC1-FD10D7E5E643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2731-975D-0017-2DCC-A20A0C11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20FFC4-5F33-DF75-E069-EBCEF2082EC3}"/>
              </a:ext>
            </a:extLst>
          </p:cNvPr>
          <p:cNvSpPr txBox="1"/>
          <p:nvPr/>
        </p:nvSpPr>
        <p:spPr>
          <a:xfrm>
            <a:off x="817880" y="2667154"/>
            <a:ext cx="1051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 is validated</a:t>
            </a:r>
          </a:p>
        </p:txBody>
      </p:sp>
    </p:spTree>
    <p:extLst>
      <p:ext uri="{BB962C8B-B14F-4D97-AF65-F5344CB8AC3E}">
        <p14:creationId xmlns:p14="http://schemas.microsoft.com/office/powerpoint/2010/main" val="1489766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6435B72-4927-A5CE-5846-0E38D3F35C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880" y="2140833"/>
                <a:ext cx="10774680" cy="4846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Results are similar for medium/high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6435B72-4927-A5CE-5846-0E38D3F35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2140833"/>
                <a:ext cx="10774680" cy="484649"/>
              </a:xfrm>
              <a:prstGeom prst="rect">
                <a:avLst/>
              </a:prstGeom>
              <a:blipFill>
                <a:blip r:embed="rId3"/>
                <a:stretch>
                  <a:fillRect l="-735" t="-16250" b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Separating Water and Fat: Lung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880" y="1652906"/>
            <a:ext cx="10774680" cy="484649"/>
          </a:xfrm>
        </p:spPr>
        <p:txBody>
          <a:bodyPr>
            <a:normAutofit/>
          </a:bodyPr>
          <a:lstStyle/>
          <a:p>
            <a:r>
              <a:rPr lang="en-US" sz="2400" dirty="0"/>
              <a:t>Two lungs scans are assessed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43BCD7B-A309-F815-0562-A36271B1F065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390F8-5C9B-4970-2DC1-FD10D7E5E643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2731-975D-0017-2DCC-A20A0C11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06A4BC-6B08-F085-2D6F-C4C6D0244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272" y="3192482"/>
            <a:ext cx="8871455" cy="31412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9AB7705-D295-4996-E8AE-73F041449E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880" y="2617490"/>
                <a:ext cx="10774680" cy="4846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At low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separation is worse at the outer skin fat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9AB7705-D295-4996-E8AE-73F041449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2617490"/>
                <a:ext cx="10774680" cy="484649"/>
              </a:xfrm>
              <a:prstGeom prst="rect">
                <a:avLst/>
              </a:prstGeom>
              <a:blipFill>
                <a:blip r:embed="rId5"/>
                <a:stretch>
                  <a:fillRect l="-735" t="-16250" b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673E37C-5D74-E570-A492-B8F26B986D85}"/>
              </a:ext>
            </a:extLst>
          </p:cNvPr>
          <p:cNvSpPr/>
          <p:nvPr/>
        </p:nvSpPr>
        <p:spPr>
          <a:xfrm>
            <a:off x="7741138" y="2701129"/>
            <a:ext cx="375920" cy="29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4A068D-BE7E-563C-8144-A730AC1291C5}"/>
              </a:ext>
            </a:extLst>
          </p:cNvPr>
          <p:cNvSpPr/>
          <p:nvPr/>
        </p:nvSpPr>
        <p:spPr>
          <a:xfrm>
            <a:off x="7272020" y="3515360"/>
            <a:ext cx="2597404" cy="274224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0730DD-60B5-D129-8BB5-7438B45A4F54}"/>
              </a:ext>
            </a:extLst>
          </p:cNvPr>
          <p:cNvSpPr/>
          <p:nvPr/>
        </p:nvSpPr>
        <p:spPr>
          <a:xfrm>
            <a:off x="3230880" y="3513770"/>
            <a:ext cx="2468880" cy="274224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A3C449-8B88-61A1-0EC4-ED1EA37D3EEF}"/>
              </a:ext>
            </a:extLst>
          </p:cNvPr>
          <p:cNvSpPr/>
          <p:nvPr/>
        </p:nvSpPr>
        <p:spPr>
          <a:xfrm>
            <a:off x="6289260" y="2185232"/>
            <a:ext cx="375920" cy="29924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AA1A129-9091-9CF3-A591-7302B3A23184}"/>
              </a:ext>
            </a:extLst>
          </p:cNvPr>
          <p:cNvSpPr/>
          <p:nvPr/>
        </p:nvSpPr>
        <p:spPr>
          <a:xfrm>
            <a:off x="5961888" y="3515360"/>
            <a:ext cx="1244092" cy="2742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A815266-8A73-D176-3675-C17755900B51}"/>
              </a:ext>
            </a:extLst>
          </p:cNvPr>
          <p:cNvSpPr/>
          <p:nvPr/>
        </p:nvSpPr>
        <p:spPr>
          <a:xfrm>
            <a:off x="1953702" y="3508006"/>
            <a:ext cx="1223838" cy="27422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B7731D6-64DB-F79E-9C67-180E7A2A02F1}"/>
              </a:ext>
            </a:extLst>
          </p:cNvPr>
          <p:cNvSpPr/>
          <p:nvPr/>
        </p:nvSpPr>
        <p:spPr>
          <a:xfrm>
            <a:off x="8346649" y="2701129"/>
            <a:ext cx="263951" cy="29924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3E75F5B-B7C8-5E67-0C53-2C6F955C5F3D}"/>
              </a:ext>
            </a:extLst>
          </p:cNvPr>
          <p:cNvSpPr/>
          <p:nvPr/>
        </p:nvSpPr>
        <p:spPr>
          <a:xfrm>
            <a:off x="6956981" y="4138870"/>
            <a:ext cx="248999" cy="45198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158CBFE-46D7-5E15-E00F-115A6BC00E15}"/>
              </a:ext>
            </a:extLst>
          </p:cNvPr>
          <p:cNvSpPr/>
          <p:nvPr/>
        </p:nvSpPr>
        <p:spPr>
          <a:xfrm>
            <a:off x="2902460" y="4138870"/>
            <a:ext cx="248999" cy="45198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36" grpId="0" animBg="1"/>
      <p:bldP spid="27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6435B72-4927-A5CE-5846-0E38D3F35C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781031"/>
                <a:ext cx="10774680" cy="4846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Results are similar for high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76435B72-4927-A5CE-5846-0E38D3F35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1031"/>
                <a:ext cx="10774680" cy="484649"/>
              </a:xfrm>
              <a:prstGeom prst="rect">
                <a:avLst/>
              </a:prstGeom>
              <a:blipFill>
                <a:blip r:embed="rId3"/>
                <a:stretch>
                  <a:fillRect l="-792" t="-16250" b="-1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Separating Water and Fat: Lung II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543BCD7B-A309-F815-0562-A36271B1F065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F390F8-5C9B-4970-2DC1-FD10D7E5E643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0C2731-975D-0017-2DCC-A20A0C118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9AB7705-D295-4996-E8AE-73F041449E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17880" y="2307385"/>
                <a:ext cx="10774680" cy="48464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400" dirty="0"/>
                  <a:t>At medium/low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separation is worse at outer skin fat</a:t>
                </a:r>
              </a:p>
            </p:txBody>
          </p:sp>
        </mc:Choice>
        <mc:Fallback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9AB7705-D295-4996-E8AE-73F041449E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880" y="2307385"/>
                <a:ext cx="10774680" cy="484649"/>
              </a:xfrm>
              <a:prstGeom prst="rect">
                <a:avLst/>
              </a:prstGeom>
              <a:blipFill>
                <a:blip r:embed="rId4"/>
                <a:stretch>
                  <a:fillRect l="-735" t="-16456" b="-17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2673E37C-5D74-E570-A492-B8F26B986D85}"/>
              </a:ext>
            </a:extLst>
          </p:cNvPr>
          <p:cNvSpPr/>
          <p:nvPr/>
        </p:nvSpPr>
        <p:spPr>
          <a:xfrm>
            <a:off x="8421540" y="2383697"/>
            <a:ext cx="375920" cy="2992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A3C449-8B88-61A1-0EC4-ED1EA37D3EEF}"/>
              </a:ext>
            </a:extLst>
          </p:cNvPr>
          <p:cNvSpPr/>
          <p:nvPr/>
        </p:nvSpPr>
        <p:spPr>
          <a:xfrm>
            <a:off x="5186324" y="1873731"/>
            <a:ext cx="375920" cy="299248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58F777-5FEE-4903-3DC9-4E943A247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245" y="3076674"/>
            <a:ext cx="9207509" cy="31608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EF4356F-61C8-75F6-E9CD-FCD27C1BA221}"/>
              </a:ext>
            </a:extLst>
          </p:cNvPr>
          <p:cNvSpPr/>
          <p:nvPr/>
        </p:nvSpPr>
        <p:spPr>
          <a:xfrm>
            <a:off x="8651240" y="3347719"/>
            <a:ext cx="1315720" cy="278912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55A347-86C8-EE79-1DC1-19B8A4ED0B6D}"/>
              </a:ext>
            </a:extLst>
          </p:cNvPr>
          <p:cNvSpPr/>
          <p:nvPr/>
        </p:nvSpPr>
        <p:spPr>
          <a:xfrm>
            <a:off x="4389120" y="3347718"/>
            <a:ext cx="1239520" cy="2789129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CC0703-B1D7-A00D-1E01-D62E9B2423D7}"/>
              </a:ext>
            </a:extLst>
          </p:cNvPr>
          <p:cNvSpPr/>
          <p:nvPr/>
        </p:nvSpPr>
        <p:spPr>
          <a:xfrm>
            <a:off x="5887720" y="3347718"/>
            <a:ext cx="2682240" cy="2789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614FDD-FF41-0CF0-4862-18FBE3AB1CE7}"/>
              </a:ext>
            </a:extLst>
          </p:cNvPr>
          <p:cNvSpPr/>
          <p:nvPr/>
        </p:nvSpPr>
        <p:spPr>
          <a:xfrm>
            <a:off x="1762812" y="3347718"/>
            <a:ext cx="2585668" cy="2789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42F04B-BD8D-1F8B-1F24-3A20B880D033}"/>
              </a:ext>
            </a:extLst>
          </p:cNvPr>
          <p:cNvSpPr/>
          <p:nvPr/>
        </p:nvSpPr>
        <p:spPr>
          <a:xfrm>
            <a:off x="8955464" y="2383697"/>
            <a:ext cx="263951" cy="299248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C401D41-6B94-A2CF-731D-D9D02B54CBD5}"/>
              </a:ext>
            </a:extLst>
          </p:cNvPr>
          <p:cNvSpPr/>
          <p:nvPr/>
        </p:nvSpPr>
        <p:spPr>
          <a:xfrm>
            <a:off x="6931602" y="5227263"/>
            <a:ext cx="273046" cy="53408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AA36BEC-02AC-BC97-7964-48041BB96D6B}"/>
              </a:ext>
            </a:extLst>
          </p:cNvPr>
          <p:cNvSpPr/>
          <p:nvPr/>
        </p:nvSpPr>
        <p:spPr>
          <a:xfrm>
            <a:off x="8309485" y="5275968"/>
            <a:ext cx="273046" cy="53408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14856E1-B596-3673-CDBA-6103F1B056CF}"/>
              </a:ext>
            </a:extLst>
          </p:cNvPr>
          <p:cNvSpPr/>
          <p:nvPr/>
        </p:nvSpPr>
        <p:spPr>
          <a:xfrm>
            <a:off x="4075434" y="5276252"/>
            <a:ext cx="273046" cy="53408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53768CA-DFC2-3EB6-AB5F-D0D1CA2C7ABD}"/>
              </a:ext>
            </a:extLst>
          </p:cNvPr>
          <p:cNvSpPr/>
          <p:nvPr/>
        </p:nvSpPr>
        <p:spPr>
          <a:xfrm>
            <a:off x="2728348" y="5268162"/>
            <a:ext cx="273046" cy="534084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5" grpId="0" animBg="1"/>
      <p:bldP spid="18" grpId="0" animBg="1"/>
      <p:bldP spid="19" grpId="0" animBg="1"/>
      <p:bldP spid="26" grpId="0" animBg="1"/>
      <p:bldP spid="27" grpId="0" animBg="1"/>
      <p:bldP spid="33" grpId="0" animBg="1"/>
      <p:bldP spid="3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Key Takeaways: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Pre-Initialization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605843D-0B22-01E5-438E-29B1E9B46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593948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</a:rPr>
              <a:t>Field-Map Fit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Air is correctly captured and modeled inside the lung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Smaller tissues such as bronchi are masked out </a:t>
            </a:r>
            <a:endParaRPr lang="en-US" dirty="0">
              <a:effectLst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466F-3EB4-7CD2-ACE3-DE8B31E2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18F1E75-17F7-300A-E510-5BFBD63135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438428"/>
                <a:ext cx="10515600" cy="15257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Water-fat separation: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Water-fat separation quality is virtually the same in common anatomies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Water-fat separation quality in the lung is decreased at medium/low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118F1E75-17F7-300A-E510-5BFBD6313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38428"/>
                <a:ext cx="10515600" cy="1525750"/>
              </a:xfrm>
              <a:prstGeom prst="rect">
                <a:avLst/>
              </a:prstGeom>
              <a:blipFill>
                <a:blip r:embed="rId4"/>
                <a:stretch>
                  <a:fillRect l="-1043" t="-6800" r="-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7FFAE-9548-D12C-F538-D224CFD59B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194169"/>
                <a:ext cx="10515600" cy="12987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Limitations: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The plain initialized method seems capable of modeling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without further assistance, leading to overfitting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baseline="30000" dirty="0"/>
                  <a:t> </a:t>
                </a:r>
                <a:r>
                  <a:rPr lang="en-US" dirty="0"/>
                  <a:t>is pre-filtered</a:t>
                </a:r>
                <a:endParaRPr lang="en-US" sz="2800" baseline="300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7FFAE-9548-D12C-F538-D224CFD59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94169"/>
                <a:ext cx="10515600" cy="1298706"/>
              </a:xfrm>
              <a:prstGeom prst="rect">
                <a:avLst/>
              </a:prstGeom>
              <a:blipFill>
                <a:blip r:embed="rId5"/>
                <a:stretch>
                  <a:fillRect l="-1043" t="-7981" b="-3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639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AD1EEE-E645-B888-1D10-525FACAC549A}"/>
              </a:ext>
            </a:extLst>
          </p:cNvPr>
          <p:cNvSpPr txBox="1"/>
          <p:nvPr/>
        </p:nvSpPr>
        <p:spPr>
          <a:xfrm>
            <a:off x="838200" y="166331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Short T</a:t>
            </a:r>
            <a:r>
              <a:rPr lang="en-US" sz="2400" baseline="-25000" dirty="0"/>
              <a:t>2</a:t>
            </a:r>
            <a:r>
              <a:rPr lang="en-US" sz="2400" baseline="30000" dirty="0"/>
              <a:t>*</a:t>
            </a:r>
            <a:r>
              <a:rPr lang="en-US" sz="2400" dirty="0"/>
              <a:t> tissues such as cortical bone provide a useful background against which to recognize abnormalities that produce an increase of a signal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Because of the absence of signal its difficult to image it properly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99A51-2592-A6A9-C2B6-61B51A8E60F4}"/>
              </a:ext>
            </a:extLst>
          </p:cNvPr>
          <p:cNvCxnSpPr>
            <a:cxnSpLocks/>
          </p:cNvCxnSpPr>
          <p:nvPr/>
        </p:nvCxnSpPr>
        <p:spPr>
          <a:xfrm>
            <a:off x="817880" y="135093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4A0B0-021E-A734-568A-EFDD77F6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4</a:t>
            </a:fld>
            <a:endParaRPr lang="en-US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E5E878EC-667C-1FCF-D061-79F51C2C437A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10744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2018, Brooks J. MRI background parenchymal enhancement, breast density and serum hormones in postmenopausal women. J. Cancer.</a:t>
            </a:r>
          </a:p>
          <a:p>
            <a:pPr marL="228600" indent="-228600" algn="l"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2003, Robson, M. Magnetic Resonance: An Introduction to Ultrashort TE (UTE) Imaging, Journal of Computed Assisted Tomography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6ABB11-1A7F-CA8B-C1FF-B9701FF68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845" y="3194751"/>
            <a:ext cx="3407139" cy="306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1561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Discussion &amp; Conclusion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10515600" cy="159394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effectLst/>
                  </a:rPr>
                  <a:t>Modeling field </a:t>
                </a:r>
                <a:r>
                  <a:rPr lang="en-US" dirty="0"/>
                  <a:t>i</a:t>
                </a:r>
                <a:r>
                  <a:rPr lang="en-US" dirty="0">
                    <a:effectLst/>
                  </a:rPr>
                  <a:t>nhomogeneities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modeled via dipole-kernel and polynomial methods, respectively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contributions are more relevant in UTE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effects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sz="2400" dirty="0"/>
              </a:p>
              <a:p>
                <a:pPr lvl="1">
                  <a:buFont typeface="Wingdings" panose="05000000000000000000" pitchFamily="2" charset="2"/>
                  <a:buChar char="Ø"/>
                </a:pPr>
                <a:endParaRPr lang="en-US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10515600" cy="1593948"/>
              </a:xfrm>
              <a:blipFill>
                <a:blip r:embed="rId3"/>
                <a:stretch>
                  <a:fillRect l="-1043" t="-6489" b="-8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846A6FF-3721-4FB4-EFBE-2D52501F5D4B}"/>
              </a:ext>
            </a:extLst>
          </p:cNvPr>
          <p:cNvCxnSpPr>
            <a:cxnSpLocks/>
          </p:cNvCxnSpPr>
          <p:nvPr/>
        </p:nvCxnSpPr>
        <p:spPr>
          <a:xfrm>
            <a:off x="838200" y="133770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8D466F-3EB4-7CD2-ACE3-DE8B31E2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18F1E75-17F7-300A-E510-5BFBD6313506}"/>
              </a:ext>
            </a:extLst>
          </p:cNvPr>
          <p:cNvSpPr txBox="1">
            <a:spLocks/>
          </p:cNvSpPr>
          <p:nvPr/>
        </p:nvSpPr>
        <p:spPr>
          <a:xfrm>
            <a:off x="828773" y="3626968"/>
            <a:ext cx="10515600" cy="1525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Initialization of the Gauss Newton method: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Initialization enforces a smoother fit and improves convergence path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Water-fat separation quality, robustness and efficiency is improved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7FFAE-9548-D12C-F538-D224CFD59B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5194169"/>
                <a:ext cx="10515600" cy="129870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Pre-filtering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>
                  <a:buFont typeface="Wingdings" panose="05000000000000000000" pitchFamily="2" charset="2"/>
                  <a:buChar char="Ø"/>
                </a:pPr>
                <a:r>
                  <a:rPr lang="en-US" dirty="0"/>
                  <a:t>The plain initialized method seems capable of modeling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without further assistance, leading to overfitting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800" baseline="30000" dirty="0"/>
                  <a:t> </a:t>
                </a:r>
                <a:r>
                  <a:rPr lang="en-US" dirty="0"/>
                  <a:t>is pre-filtered</a:t>
                </a:r>
                <a:endParaRPr lang="en-US" sz="2800" baseline="30000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EE7FFAE-9548-D12C-F538-D224CFD59B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94169"/>
                <a:ext cx="10515600" cy="1298706"/>
              </a:xfrm>
              <a:prstGeom prst="rect">
                <a:avLst/>
              </a:prstGeom>
              <a:blipFill>
                <a:blip r:embed="rId4"/>
                <a:stretch>
                  <a:fillRect l="-1043" t="-7981" b="-3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639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standing in a grassy area&#10;&#10;Description automatically generated">
            <a:extLst>
              <a:ext uri="{FF2B5EF4-FFF2-40B4-BE49-F238E27FC236}">
                <a16:creationId xmlns:a16="http://schemas.microsoft.com/office/drawing/2014/main" id="{A44A3A28-47A2-3A13-4446-6AE37C97AE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 t="21353" r="4" b="7092"/>
          <a:stretch/>
        </p:blipFill>
        <p:spPr>
          <a:xfrm>
            <a:off x="0" y="0"/>
            <a:ext cx="1219147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CB6E6A1-CA02-D37B-F3D6-0B82161CEB72}"/>
              </a:ext>
            </a:extLst>
          </p:cNvPr>
          <p:cNvSpPr/>
          <p:nvPr/>
        </p:nvSpPr>
        <p:spPr>
          <a:xfrm>
            <a:off x="1" y="1024"/>
            <a:ext cx="12191472" cy="1098136"/>
          </a:xfrm>
          <a:prstGeom prst="rect">
            <a:avLst/>
          </a:prstGeom>
          <a:solidFill>
            <a:srgbClr val="FFFFFF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FF364B-E974-B70D-CE8A-650F8161A274}"/>
              </a:ext>
            </a:extLst>
          </p:cNvPr>
          <p:cNvSpPr txBox="1"/>
          <p:nvPr/>
        </p:nvSpPr>
        <p:spPr>
          <a:xfrm>
            <a:off x="154006" y="91968"/>
            <a:ext cx="6852628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333" b="1" dirty="0"/>
              <a:t>Acknowledgments</a:t>
            </a:r>
          </a:p>
        </p:txBody>
      </p:sp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6F2E5D13-D213-3DF3-13AF-87E160C6F3A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32933" y="152439"/>
            <a:ext cx="1497495" cy="799352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pic>
        <p:nvPicPr>
          <p:cNvPr id="17" name="Picture 16" descr="Logo, icon&#10;&#10;Description automatically generated">
            <a:extLst>
              <a:ext uri="{FF2B5EF4-FFF2-40B4-BE49-F238E27FC236}">
                <a16:creationId xmlns:a16="http://schemas.microsoft.com/office/drawing/2014/main" id="{58B155E2-46D1-C82D-1FF1-BFE941D59D0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5751" y="152441"/>
            <a:ext cx="1497496" cy="820705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8A3FE9F-B28E-E699-26DD-6165AE02F2AA}"/>
              </a:ext>
            </a:extLst>
          </p:cNvPr>
          <p:cNvSpPr/>
          <p:nvPr/>
        </p:nvSpPr>
        <p:spPr>
          <a:xfrm>
            <a:off x="-1" y="5880225"/>
            <a:ext cx="12191472" cy="99540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2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7CF468-FCE0-DD10-9E8A-FE09BA7D3084}"/>
              </a:ext>
            </a:extLst>
          </p:cNvPr>
          <p:cNvSpPr txBox="1"/>
          <p:nvPr/>
        </p:nvSpPr>
        <p:spPr>
          <a:xfrm>
            <a:off x="2026727" y="5986357"/>
            <a:ext cx="9065603" cy="9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1467" dirty="0">
                <a:ln w="12700">
                  <a:noFill/>
                  <a:prstDash val="solid"/>
                </a:ln>
                <a:latin typeface="Calibri" panose="020F0502020204030204" pitchFamily="34" charset="0"/>
                <a:cs typeface="Calibri" panose="020F0502020204030204" pitchFamily="34" charset="0"/>
              </a:rPr>
              <a:t>The present work was supported by </a:t>
            </a:r>
          </a:p>
          <a:p>
            <a:pPr marL="285730" indent="-285730" algn="just">
              <a:buFont typeface="Wingdings" pitchFamily="2" charset="2"/>
              <a:buChar char="§"/>
              <a:defRPr/>
            </a:pPr>
            <a:r>
              <a:rPr lang="en-US" sz="1467" dirty="0">
                <a:ln w="12700">
                  <a:noFill/>
                  <a:prstDash val="solid"/>
                </a:ln>
                <a:latin typeface="Calibri" panose="020F0502020204030204" pitchFamily="34" charset="0"/>
                <a:cs typeface="Calibri" panose="020F0502020204030204" pitchFamily="34" charset="0"/>
              </a:rPr>
              <a:t>TUM International Graduate School of Science and Engineering (TUM-ICL Joint Academy of Doctoral Studies)</a:t>
            </a:r>
          </a:p>
          <a:p>
            <a:pPr marL="285730" indent="-285730" algn="just">
              <a:buFont typeface="Wingdings" pitchFamily="2" charset="2"/>
              <a:buChar char="§"/>
              <a:defRPr/>
            </a:pPr>
            <a:r>
              <a:rPr lang="en-US" sz="1467" dirty="0">
                <a:ln w="12700">
                  <a:noFill/>
                  <a:prstDash val="solid"/>
                </a:ln>
                <a:latin typeface="Calibri" panose="020F0502020204030204" pitchFamily="34" charset="0"/>
                <a:cs typeface="Calibri" panose="020F0502020204030204" pitchFamily="34" charset="0"/>
              </a:rPr>
              <a:t>Philips Healthcare </a:t>
            </a:r>
          </a:p>
          <a:p>
            <a:endParaRPr lang="en-DE" sz="1467" dirty="0"/>
          </a:p>
        </p:txBody>
      </p:sp>
      <p:pic>
        <p:nvPicPr>
          <p:cNvPr id="20" name="Picture 19" descr="Qr code&#10;&#10;Description automatically generated">
            <a:extLst>
              <a:ext uri="{FF2B5EF4-FFF2-40B4-BE49-F238E27FC236}">
                <a16:creationId xmlns:a16="http://schemas.microsoft.com/office/drawing/2014/main" id="{7E6116C3-5467-3598-AC2B-048F773DE7C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4913747"/>
            <a:ext cx="1944255" cy="194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56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3B105-89FE-9709-0AFB-42D5A748D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7706"/>
            <a:ext cx="10515600" cy="1902587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76B94F-71F8-E4A9-B456-7D79826A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908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Previous Efforts on Imaging Short T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Imaging short T2 components is hard due to absence of signal</a:t>
            </a:r>
          </a:p>
          <a:p>
            <a:pPr marL="0" indent="0">
              <a:buNone/>
            </a:pPr>
            <a:r>
              <a:rPr lang="en-US" sz="2400" dirty="0"/>
              <a:t> </a:t>
            </a:r>
          </a:p>
          <a:p>
            <a:r>
              <a:rPr lang="en-US" sz="2400" dirty="0"/>
              <a:t>Using spin echo sequences with TE=10-20 </a:t>
            </a:r>
            <a:r>
              <a:rPr lang="en-US" sz="2400" dirty="0" err="1"/>
              <a:t>ms</a:t>
            </a:r>
            <a:r>
              <a:rPr lang="en-US" sz="2400" dirty="0"/>
              <a:t>, tissues with T</a:t>
            </a:r>
            <a:r>
              <a:rPr lang="en-US" sz="2400" baseline="-25000" dirty="0"/>
              <a:t>2</a:t>
            </a:r>
            <a:r>
              <a:rPr lang="en-US" sz="2400" dirty="0"/>
              <a:t>s &gt; 10ms are detectable</a:t>
            </a:r>
            <a:r>
              <a:rPr lang="en-US" sz="2400" baseline="30000" dirty="0"/>
              <a:t>1 </a:t>
            </a:r>
            <a:r>
              <a:rPr lang="en-US" sz="2400" dirty="0"/>
              <a:t>e.g. Common Tissue</a:t>
            </a:r>
          </a:p>
          <a:p>
            <a:endParaRPr lang="en-US" sz="2400" baseline="30000" dirty="0"/>
          </a:p>
          <a:p>
            <a:r>
              <a:rPr lang="en-US" sz="2400" dirty="0"/>
              <a:t>Gradient echo sequences with TE= 1-2 </a:t>
            </a:r>
            <a:r>
              <a:rPr lang="en-US" sz="2400" dirty="0" err="1"/>
              <a:t>ms</a:t>
            </a:r>
            <a:r>
              <a:rPr lang="en-US" sz="2400" dirty="0"/>
              <a:t>, detect tissues with T</a:t>
            </a:r>
            <a:r>
              <a:rPr lang="en-US" sz="2400" baseline="-25000" dirty="0"/>
              <a:t>2</a:t>
            </a:r>
            <a:r>
              <a:rPr lang="en-US" sz="2400" dirty="0"/>
              <a:t>s = 1-2 ms</a:t>
            </a:r>
            <a:r>
              <a:rPr lang="en-US" sz="2400" baseline="30000" dirty="0"/>
              <a:t>1 </a:t>
            </a:r>
            <a:r>
              <a:rPr lang="en-US" sz="2400" dirty="0"/>
              <a:t>e.g. Ligaments, Menisci.</a:t>
            </a:r>
            <a:endParaRPr lang="en-US" sz="2400" baseline="30000" dirty="0"/>
          </a:p>
          <a:p>
            <a:endParaRPr lang="en-US" sz="2400" baseline="30000" dirty="0"/>
          </a:p>
          <a:p>
            <a:r>
              <a:rPr lang="en-US" sz="2400" dirty="0"/>
              <a:t>UTE have TE x100-1000 shorter and can be used to image tissue of the musculoskeletal system</a:t>
            </a:r>
            <a:r>
              <a:rPr lang="en-US" sz="2400" baseline="30000" dirty="0"/>
              <a:t>2</a:t>
            </a:r>
            <a:r>
              <a:rPr lang="en-US" sz="2400" dirty="0"/>
              <a:t>, e.g. cortical bone, calcium hydroxy apatite</a:t>
            </a:r>
            <a:endParaRPr lang="en-US" sz="2400" baseline="30000" dirty="0"/>
          </a:p>
          <a:p>
            <a:endParaRPr lang="en-US" sz="24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99A51-2592-A6A9-C2B6-61B51A8E60F4}"/>
              </a:ext>
            </a:extLst>
          </p:cNvPr>
          <p:cNvCxnSpPr>
            <a:cxnSpLocks/>
          </p:cNvCxnSpPr>
          <p:nvPr/>
        </p:nvCxnSpPr>
        <p:spPr>
          <a:xfrm>
            <a:off x="817880" y="135093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4A0B0-021E-A734-568A-EFDD77F6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5</a:t>
            </a:fld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E5E878EC-667C-1FCF-D061-79F51C2C437A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10968789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2019 </a:t>
            </a:r>
            <a:r>
              <a:rPr lang="de-DE" dirty="0" err="1">
                <a:solidFill>
                  <a:schemeClr val="tx1"/>
                </a:solidFill>
              </a:rPr>
              <a:t>Hyungseok</a:t>
            </a:r>
            <a:r>
              <a:rPr lang="de-DE" dirty="0">
                <a:solidFill>
                  <a:schemeClr val="tx1"/>
                </a:solidFill>
              </a:rPr>
              <a:t> J. </a:t>
            </a:r>
            <a:r>
              <a:rPr lang="en-US" dirty="0">
                <a:solidFill>
                  <a:schemeClr val="tx1"/>
                </a:solidFill>
              </a:rPr>
              <a:t>Fat suppression for ultrashort echo time imaging using a single-point Dixon method. NMR in Biomedicine.</a:t>
            </a:r>
          </a:p>
          <a:p>
            <a:pPr marL="228600" indent="-228600" algn="l">
              <a:buFontTx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2003, Robson, M. Magnetic Resonance: An Introduction to Ultrashort TE (UTE) Imaging, Journal of Computed Assisted Tomography</a:t>
            </a:r>
          </a:p>
        </p:txBody>
      </p:sp>
    </p:spTree>
    <p:extLst>
      <p:ext uri="{BB962C8B-B14F-4D97-AF65-F5344CB8AC3E}">
        <p14:creationId xmlns:p14="http://schemas.microsoft.com/office/powerpoint/2010/main" val="3058044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Imaging Short T</a:t>
            </a:r>
            <a:r>
              <a:rPr lang="en-US" sz="4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4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Tissues with 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DEC4D-0A22-CF3F-ECBE-1BEA5E8DE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68694" cy="4351338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↓ </a:t>
            </a:r>
            <a:r>
              <a:rPr lang="en-US" sz="2000" dirty="0"/>
              <a:t>TE  -&gt;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↑ </a:t>
            </a:r>
            <a:r>
              <a:rPr lang="en-US" sz="2000" dirty="0"/>
              <a:t>signal</a:t>
            </a:r>
          </a:p>
          <a:p>
            <a:endParaRPr lang="en-US" sz="2000" dirty="0"/>
          </a:p>
          <a:p>
            <a:r>
              <a:rPr lang="en-US" sz="1800" dirty="0"/>
              <a:t>DC: Readout</a:t>
            </a:r>
          </a:p>
          <a:p>
            <a:endParaRPr lang="en-US" sz="1800" dirty="0"/>
          </a:p>
          <a:p>
            <a:r>
              <a:rPr lang="en-US" sz="1800" dirty="0"/>
              <a:t>M: Signal Magnitude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99A51-2592-A6A9-C2B6-61B51A8E60F4}"/>
              </a:ext>
            </a:extLst>
          </p:cNvPr>
          <p:cNvCxnSpPr>
            <a:cxnSpLocks/>
          </p:cNvCxnSpPr>
          <p:nvPr/>
        </p:nvCxnSpPr>
        <p:spPr>
          <a:xfrm>
            <a:off x="817880" y="135093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4A0B0-021E-A734-568A-EFDD77F6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6</a:t>
            </a:fld>
            <a:endParaRPr lang="en-US" dirty="0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E5E878EC-667C-1FCF-D061-79F51C2C437A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10968789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FontTx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2003, Robson, M. Magnetic Resonance: An Introduction to Ultrashort TE (UTE) Imaging, Journal of Computed Assisted Tomography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E94261-9241-53B0-E04F-1C07330AF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894" y="1736726"/>
            <a:ext cx="8046906" cy="417780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FCE8C5D-DC82-2D14-8193-DA75FC2C0A05}"/>
              </a:ext>
            </a:extLst>
          </p:cNvPr>
          <p:cNvSpPr/>
          <p:nvPr/>
        </p:nvSpPr>
        <p:spPr>
          <a:xfrm>
            <a:off x="8361575" y="2648173"/>
            <a:ext cx="405353" cy="2828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A493CCF-A3CA-984B-BA29-1D55A75BEC77}"/>
              </a:ext>
            </a:extLst>
          </p:cNvPr>
          <p:cNvSpPr/>
          <p:nvPr/>
        </p:nvSpPr>
        <p:spPr>
          <a:xfrm>
            <a:off x="8333293" y="4111669"/>
            <a:ext cx="405353" cy="2828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2EDE78C-C84A-72AD-D2AB-025A7A49D072}"/>
              </a:ext>
            </a:extLst>
          </p:cNvPr>
          <p:cNvSpPr/>
          <p:nvPr/>
        </p:nvSpPr>
        <p:spPr>
          <a:xfrm>
            <a:off x="6402371" y="3343603"/>
            <a:ext cx="405353" cy="2828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2835D8C-6D85-0B2A-54D9-B5E2ADF2B5F7}"/>
              </a:ext>
            </a:extLst>
          </p:cNvPr>
          <p:cNvSpPr/>
          <p:nvPr/>
        </p:nvSpPr>
        <p:spPr>
          <a:xfrm>
            <a:off x="5775588" y="4863660"/>
            <a:ext cx="405353" cy="28280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03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Mutli- vs Single-Echo UTE Sequences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99A51-2592-A6A9-C2B6-61B51A8E60F4}"/>
              </a:ext>
            </a:extLst>
          </p:cNvPr>
          <p:cNvCxnSpPr>
            <a:cxnSpLocks/>
          </p:cNvCxnSpPr>
          <p:nvPr/>
        </p:nvCxnSpPr>
        <p:spPr>
          <a:xfrm>
            <a:off x="817880" y="135093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4A0B0-021E-A734-568A-EFDD77F6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7</a:t>
            </a:fld>
            <a:endParaRPr lang="en-US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E5E878EC-667C-1FCF-D061-79F51C2C437A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CCCE4-0218-D2B2-14CA-D5F6BA71F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i="1" dirty="0"/>
              <a:t>Multi-Echo</a:t>
            </a:r>
            <a:r>
              <a:rPr lang="en-US" sz="2400" i="1" baseline="30000" dirty="0"/>
              <a:t>1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000" dirty="0"/>
          </a:p>
          <a:p>
            <a:r>
              <a:rPr lang="en-US" sz="2000" dirty="0"/>
              <a:t>Multi-echo sequences obtain contrast by comparing acquisitions at more than one TE</a:t>
            </a:r>
          </a:p>
          <a:p>
            <a:r>
              <a:rPr lang="en-US" sz="2000" dirty="0"/>
              <a:t>Have a high contrast to noise ratio (CNR) </a:t>
            </a:r>
          </a:p>
          <a:p>
            <a:r>
              <a:rPr lang="en-US" sz="2000" dirty="0"/>
              <a:t>Are effective for medium and long T</a:t>
            </a:r>
            <a:r>
              <a:rPr lang="en-US" sz="2000" baseline="-25000" dirty="0"/>
              <a:t>2</a:t>
            </a:r>
            <a:r>
              <a:rPr lang="en-US" sz="2000" dirty="0"/>
              <a:t> signal suppression</a:t>
            </a:r>
            <a:endParaRPr lang="en-US" sz="2000" baseline="30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FE070-0978-2CBE-CA31-7589A17F5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" y="2358569"/>
            <a:ext cx="5257799" cy="154492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A0116B-A008-4C4A-6E89-04455D0D8CD5}"/>
              </a:ext>
            </a:extLst>
          </p:cNvPr>
          <p:cNvSpPr txBox="1">
            <a:spLocks/>
          </p:cNvSpPr>
          <p:nvPr/>
        </p:nvSpPr>
        <p:spPr>
          <a:xfrm>
            <a:off x="6095999" y="1825625"/>
            <a:ext cx="52578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i="1" dirty="0">
                <a:ea typeface="Tahoma" panose="020B0604030504040204" pitchFamily="34" charset="0"/>
                <a:cs typeface="Times New Roman" panose="02020603050405020304" pitchFamily="18" charset="0"/>
              </a:rPr>
              <a:t>Single-Echo</a:t>
            </a:r>
            <a:r>
              <a:rPr lang="en-US" sz="2400" i="1" baseline="30000" dirty="0"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sz="2000" dirty="0"/>
          </a:p>
          <a:p>
            <a:r>
              <a:rPr lang="en-US" sz="2000" dirty="0"/>
              <a:t>Single-echo UTE (sUTE) sequences obtain contrast directly from the first signal</a:t>
            </a:r>
          </a:p>
          <a:p>
            <a:r>
              <a:rPr lang="en-US" sz="2000" dirty="0"/>
              <a:t>Have shorter acquisition times but less CNR than multi-echo sequences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673204-A43F-6A4D-2558-F2A71C3F5B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619"/>
          <a:stretch/>
        </p:blipFill>
        <p:spPr>
          <a:xfrm>
            <a:off x="6759021" y="2267913"/>
            <a:ext cx="3763161" cy="1635579"/>
          </a:xfrm>
          <a:prstGeom prst="rect">
            <a:avLst/>
          </a:prstGeom>
        </p:spPr>
      </p:pic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098C4D86-6187-AF8E-9F82-FF6402F786AD}"/>
              </a:ext>
            </a:extLst>
          </p:cNvPr>
          <p:cNvSpPr txBox="1">
            <a:spLocks/>
          </p:cNvSpPr>
          <p:nvPr/>
        </p:nvSpPr>
        <p:spPr>
          <a:xfrm>
            <a:off x="990600" y="6462712"/>
            <a:ext cx="99916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1.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2023 Kronthaler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S, </a:t>
            </a:r>
            <a:r>
              <a:rPr lang="en-US" dirty="0">
                <a:solidFill>
                  <a:prstClr val="black"/>
                </a:solidFill>
                <a:highlight>
                  <a:srgbClr val="FFFFFF"/>
                </a:highlight>
                <a:latin typeface="Arial" panose="020B0604020202020204"/>
              </a:rPr>
              <a:t>UTE-Dixon Water-Fat Imaging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Arial" panose="020B0604020202020204"/>
                <a:ea typeface="+mn-ea"/>
                <a:cs typeface="+mn-cs"/>
              </a:rPr>
              <a:t>. MRI of short and ultrashort T2 tissues.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2.</a:t>
            </a: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2007 Nielles S,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“Atherosclerotic Plaque Imaging with Ultra Short Echo Time (UTE) MRI. ISMRM</a:t>
            </a: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840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Suppressing Fat to Enhance Contrast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999A51-2592-A6A9-C2B6-61B51A8E60F4}"/>
              </a:ext>
            </a:extLst>
          </p:cNvPr>
          <p:cNvCxnSpPr>
            <a:cxnSpLocks/>
          </p:cNvCxnSpPr>
          <p:nvPr/>
        </p:nvCxnSpPr>
        <p:spPr>
          <a:xfrm>
            <a:off x="817880" y="1350930"/>
            <a:ext cx="10515600" cy="0"/>
          </a:xfrm>
          <a:prstGeom prst="line">
            <a:avLst/>
          </a:prstGeom>
          <a:ln w="57150" cap="rnd">
            <a:solidFill>
              <a:schemeClr val="tx1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4A0B0-021E-A734-568A-EFDD77F6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624BD-A5A4-49F0-9E88-BD0F6DD8BDD2}" type="slidenum">
              <a:rPr lang="en-US" smtClean="0"/>
              <a:t>8</a:t>
            </a:fld>
            <a:endParaRPr lang="en-US"/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E5E878EC-667C-1FCF-D061-79F51C2C437A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50174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F2CCCE4-0218-D2B2-14CA-D5F6BA71F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Fat contributes a significant MR signal in diagnostic imaging</a:t>
            </a:r>
          </a:p>
          <a:p>
            <a:endParaRPr lang="en-US" sz="2400" dirty="0"/>
          </a:p>
          <a:p>
            <a:r>
              <a:rPr lang="en-US" sz="2400" dirty="0"/>
              <a:t>Suppressing, separating fat/long-T</a:t>
            </a:r>
            <a:r>
              <a:rPr lang="en-US" sz="2400" baseline="-25000" dirty="0"/>
              <a:t>2</a:t>
            </a:r>
            <a:r>
              <a:rPr lang="en-US" sz="2400" dirty="0"/>
              <a:t> signals help improve short-T</a:t>
            </a:r>
            <a:r>
              <a:rPr lang="en-US" sz="2400" baseline="-25000" dirty="0"/>
              <a:t>2</a:t>
            </a:r>
            <a:r>
              <a:rPr lang="en-US" sz="2400" dirty="0"/>
              <a:t> tissues contrast</a:t>
            </a:r>
          </a:p>
          <a:p>
            <a:endParaRPr lang="en-US" dirty="0"/>
          </a:p>
          <a:p>
            <a:r>
              <a:rPr lang="en-US" sz="2400" b="0" i="0" dirty="0">
                <a:effectLst/>
                <a:highlight>
                  <a:srgbClr val="FFFFFF"/>
                </a:highlight>
              </a:rPr>
              <a:t>Water-fat separation is essential for</a:t>
            </a:r>
            <a:r>
              <a:rPr lang="en-US" sz="2400" baseline="30000" dirty="0">
                <a:highlight>
                  <a:srgbClr val="FFFFFF"/>
                </a:highlight>
              </a:rPr>
              <a:t>1</a:t>
            </a:r>
            <a:r>
              <a:rPr lang="en-US" sz="2400" b="0" i="0" baseline="30000" dirty="0">
                <a:effectLst/>
                <a:highlight>
                  <a:srgbClr val="FFFFFF"/>
                </a:highlight>
              </a:rPr>
              <a:t>,2</a:t>
            </a:r>
            <a:r>
              <a:rPr lang="en-US" sz="2400" b="0" i="0" dirty="0">
                <a:effectLst/>
                <a:highlight>
                  <a:srgbClr val="FFFFFF"/>
                </a:highlight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i="1" dirty="0">
                <a:highlight>
                  <a:srgbClr val="FFFFFF"/>
                </a:highlight>
              </a:rPr>
              <a:t>A</a:t>
            </a:r>
            <a:r>
              <a:rPr lang="en-US" sz="2000" i="1" dirty="0">
                <a:effectLst/>
                <a:highlight>
                  <a:srgbClr val="FFFFFF"/>
                </a:highlight>
              </a:rPr>
              <a:t>ssessing metabolic disorders: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obesity, metabolic syndrome, type-2 diabetes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i="1" dirty="0">
                <a:highlight>
                  <a:srgbClr val="FFFFFF"/>
                </a:highlight>
              </a:rPr>
              <a:t>D</a:t>
            </a:r>
            <a:r>
              <a:rPr lang="en-US" sz="2000" b="0" i="1" dirty="0">
                <a:effectLst/>
                <a:highlight>
                  <a:srgbClr val="FFFFFF"/>
                </a:highlight>
              </a:rPr>
              <a:t>erive biomarkers: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 body fat distribution, proton </a:t>
            </a:r>
            <a:r>
              <a:rPr lang="en-US" sz="2000" dirty="0">
                <a:highlight>
                  <a:srgbClr val="FFFFFF"/>
                </a:highlight>
              </a:rPr>
              <a:t>d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ensity </a:t>
            </a:r>
            <a:r>
              <a:rPr lang="en-US" sz="2000" dirty="0">
                <a:highlight>
                  <a:srgbClr val="FFFFFF"/>
                </a:highlight>
              </a:rPr>
              <a:t>f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at </a:t>
            </a:r>
            <a:r>
              <a:rPr lang="en-US" sz="2000" dirty="0">
                <a:highlight>
                  <a:srgbClr val="FFFFFF"/>
                </a:highlight>
              </a:rPr>
              <a:t>f</a:t>
            </a:r>
            <a:r>
              <a:rPr lang="en-US" sz="2000" b="0" i="0" dirty="0">
                <a:effectLst/>
                <a:highlight>
                  <a:srgbClr val="FFFFFF"/>
                </a:highlight>
              </a:rPr>
              <a:t>raction (PDFF)</a:t>
            </a:r>
            <a:endParaRPr lang="en-US" sz="2000" dirty="0"/>
          </a:p>
        </p:txBody>
      </p:sp>
      <p:sp>
        <p:nvSpPr>
          <p:cNvPr id="3" name="Footer Placeholder 9">
            <a:extLst>
              <a:ext uri="{FF2B5EF4-FFF2-40B4-BE49-F238E27FC236}">
                <a16:creationId xmlns:a16="http://schemas.microsoft.com/office/drawing/2014/main" id="{E0755062-6387-9D72-515D-E9D6BC1D678E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10968789" cy="4111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 algn="l">
              <a:buAutoNum type="arabicPeriod"/>
            </a:pPr>
            <a:r>
              <a:rPr lang="de-DE" dirty="0">
                <a:solidFill>
                  <a:schemeClr val="tx1"/>
                </a:solidFill>
              </a:rPr>
              <a:t>2016 Baum T.</a:t>
            </a:r>
            <a:r>
              <a:rPr lang="en-US" dirty="0">
                <a:solidFill>
                  <a:schemeClr val="tx1"/>
                </a:solidFill>
              </a:rPr>
              <a:t> MR-based assessment of body fat distribution and characteristics. European Journal of Radiology.</a:t>
            </a:r>
          </a:p>
          <a:p>
            <a:pPr marL="228600" indent="-228600" algn="l">
              <a:buFontTx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1984, Dixon T. Simple proton spectroscopic imaging. Radiology</a:t>
            </a:r>
          </a:p>
        </p:txBody>
      </p:sp>
    </p:spTree>
    <p:extLst>
      <p:ext uri="{BB962C8B-B14F-4D97-AF65-F5344CB8AC3E}">
        <p14:creationId xmlns:p14="http://schemas.microsoft.com/office/powerpoint/2010/main" val="1167049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5843D-0B22-01E5-438E-29B1E9B46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sUTE Dixon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79465"/>
                <a:ext cx="10515600" cy="4097497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>
                    <a:effectLst/>
                  </a:rPr>
                  <a:t>Water-fat separation using sUTE</a:t>
                </a:r>
              </a:p>
              <a:p>
                <a:r>
                  <a:rPr lang="en-US" sz="2400" dirty="0"/>
                  <a:t>Phase contributions in sUTE Dixon</a:t>
                </a:r>
              </a:p>
              <a:p>
                <a:r>
                  <a:rPr lang="en-US" sz="2400" dirty="0"/>
                  <a:t>Modeling phase contributions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inhomogeneities</a:t>
                </a:r>
              </a:p>
              <a:p>
                <a:endParaRPr lang="en-US" sz="2400" dirty="0">
                  <a:effectLst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8DEC4D-0A22-CF3F-ECBE-1BEA5E8DE7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79465"/>
                <a:ext cx="10515600" cy="4097497"/>
              </a:xfrm>
              <a:blipFill>
                <a:blip r:embed="rId3"/>
                <a:stretch>
                  <a:fillRect l="-812" t="-19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FBEAD22-0DEE-AC02-F66D-2600759C6D81}"/>
              </a:ext>
            </a:extLst>
          </p:cNvPr>
          <p:cNvSpPr txBox="1"/>
          <p:nvPr/>
        </p:nvSpPr>
        <p:spPr>
          <a:xfrm>
            <a:off x="838200" y="1406769"/>
            <a:ext cx="1051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CE3E362-D881-F8DB-D7E9-51AC4D953771}"/>
              </a:ext>
            </a:extLst>
          </p:cNvPr>
          <p:cNvCxnSpPr>
            <a:cxnSpLocks/>
          </p:cNvCxnSpPr>
          <p:nvPr/>
        </p:nvCxnSpPr>
        <p:spPr>
          <a:xfrm>
            <a:off x="817880" y="1337700"/>
            <a:ext cx="10515600" cy="0"/>
          </a:xfrm>
          <a:prstGeom prst="line">
            <a:avLst/>
          </a:prstGeom>
          <a:ln w="57150" cap="rnd">
            <a:solidFill>
              <a:schemeClr val="accent4">
                <a:alpha val="96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523CC-D59A-DB1C-2A50-12C1DF1D6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C6624BD-A5A4-49F0-9E88-BD0F6DD8BDD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63276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4|7|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8|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5.8|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5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2405</TotalTime>
  <Words>2735</Words>
  <Application>Microsoft Office PowerPoint</Application>
  <PresentationFormat>Widescreen</PresentationFormat>
  <Paragraphs>465</Paragraphs>
  <Slides>42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Arial</vt:lpstr>
      <vt:lpstr>Calibri</vt:lpstr>
      <vt:lpstr>Calibri Light</vt:lpstr>
      <vt:lpstr>Cambria</vt:lpstr>
      <vt:lpstr>Cambria Math</vt:lpstr>
      <vt:lpstr>Tahoma</vt:lpstr>
      <vt:lpstr>Times New Roman</vt:lpstr>
      <vt:lpstr>Wingdings</vt:lpstr>
      <vt:lpstr>Office Theme</vt:lpstr>
      <vt:lpstr>1_Office Theme</vt:lpstr>
      <vt:lpstr>Robust single-point ultra short echo time water-fat separation</vt:lpstr>
      <vt:lpstr>Motivation</vt:lpstr>
      <vt:lpstr>Motivation</vt:lpstr>
      <vt:lpstr>Motivation</vt:lpstr>
      <vt:lpstr>Previous Efforts on Imaging Short T2* Tissues</vt:lpstr>
      <vt:lpstr>Imaging Short T2* Tissues with UTE</vt:lpstr>
      <vt:lpstr>Mutli- vs Single-Echo UTE Sequences</vt:lpstr>
      <vt:lpstr>Suppressing Fat to Enhance Contrast</vt:lpstr>
      <vt:lpstr>sUTE Dixon</vt:lpstr>
      <vt:lpstr>sUTE Water-Fat Separation</vt:lpstr>
      <vt:lpstr>Phase Contributions in sUTE Dixon</vt:lpstr>
      <vt:lpstr>Modeling Phase Contributions B_0</vt:lpstr>
      <vt:lpstr>Modeling Phase Contributions B_1</vt:lpstr>
      <vt:lpstr>Key Takeaways</vt:lpstr>
      <vt:lpstr>Measuring phase contributions</vt:lpstr>
      <vt:lpstr>Measuring Phase Contributions</vt:lpstr>
      <vt:lpstr>Assessing the Induced Phases Qualitatively</vt:lpstr>
      <vt:lpstr>Validating the Modeled Phases</vt:lpstr>
      <vt:lpstr>Assessing the Modeled Phases Qualitatively </vt:lpstr>
      <vt:lpstr>Assessing the Modeled Phases Quantitatively</vt:lpstr>
      <vt:lpstr>Key Takeaways: Modeling Phase Contributions</vt:lpstr>
      <vt:lpstr>Initializing the Gauss-Newton Method</vt:lpstr>
      <vt:lpstr>The Optimization Method</vt:lpstr>
      <vt:lpstr>The Algorithm</vt:lpstr>
      <vt:lpstr>Separating Water and Fat</vt:lpstr>
      <vt:lpstr>Scan Parameters</vt:lpstr>
      <vt:lpstr>Effects of initialization in ϕ^∗</vt:lpstr>
      <vt:lpstr>Cervical Spine</vt:lpstr>
      <vt:lpstr>Thoracic Spine</vt:lpstr>
      <vt:lpstr>Lumbar Spine</vt:lpstr>
      <vt:lpstr>Key Takeaways: Initialization Results </vt:lpstr>
      <vt:lpstr>Pre-Initialization Filtering B_0 effects</vt:lpstr>
      <vt:lpstr>Filtering B_0 Contributions</vt:lpstr>
      <vt:lpstr>The Method</vt:lpstr>
      <vt:lpstr>Modeling B_0 inside the Lung</vt:lpstr>
      <vt:lpstr>Validation</vt:lpstr>
      <vt:lpstr>Separating Water and Fat: Lung I</vt:lpstr>
      <vt:lpstr>Separating Water and Fat: Lung II</vt:lpstr>
      <vt:lpstr>Key Takeaways: B_0 Pre-Initialization</vt:lpstr>
      <vt:lpstr>Discussion &amp; Conclusion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mateo argudo</dc:creator>
  <cp:lastModifiedBy>mateo argudo</cp:lastModifiedBy>
  <cp:revision>23</cp:revision>
  <dcterms:created xsi:type="dcterms:W3CDTF">2024-08-22T16:37:22Z</dcterms:created>
  <dcterms:modified xsi:type="dcterms:W3CDTF">2024-09-01T20:39:44Z</dcterms:modified>
</cp:coreProperties>
</file>